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5" r:id="rId4"/>
    <p:sldId id="269" r:id="rId5"/>
    <p:sldId id="266" r:id="rId6"/>
    <p:sldId id="267"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4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11C1FF"/>
    <a:srgbClr val="FFE697"/>
    <a:srgbClr val="C09200"/>
    <a:srgbClr val="3BCCFF"/>
    <a:srgbClr val="57D3FF"/>
    <a:srgbClr val="97E4FF"/>
    <a:srgbClr val="6DD9FF"/>
    <a:srgbClr val="008BBC"/>
    <a:srgbClr val="89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3842" autoAdjust="0"/>
  </p:normalViewPr>
  <p:slideViewPr>
    <p:cSldViewPr snapToGrid="0">
      <p:cViewPr varScale="1">
        <p:scale>
          <a:sx n="63" d="100"/>
          <a:sy n="63" d="100"/>
        </p:scale>
        <p:origin x="840" y="52"/>
      </p:cViewPr>
      <p:guideLst>
        <p:guide orient="horz" pos="663"/>
        <p:guide pos="4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E207E-FF33-4B83-8F0A-2C92776229A9}" type="datetimeFigureOut">
              <a:rPr lang="en-IN" smtClean="0"/>
              <a:t>02-09-2021</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99E8F-0C5A-4A52-80EC-95862F248013}" type="slidenum">
              <a:rPr lang="en-IN" smtClean="0"/>
              <a:t>‹#›</a:t>
            </a:fld>
            <a:endParaRPr lang="en-IN" dirty="0"/>
          </a:p>
        </p:txBody>
      </p:sp>
    </p:spTree>
    <p:extLst>
      <p:ext uri="{BB962C8B-B14F-4D97-AF65-F5344CB8AC3E}">
        <p14:creationId xmlns:p14="http://schemas.microsoft.com/office/powerpoint/2010/main" val="223278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Cathode: https://www.canarymedia.com/articles/the-many-varieties-of-lithium-ion-batteries-battling-for-market-share/</a:t>
            </a:r>
          </a:p>
          <a:p>
            <a:r>
              <a:rPr lang="en-IN" dirty="0"/>
              <a:t>Liquid electrolyte: https://www.samsungsdi.com/column/technology/detail/56462.html?listType=gallery</a:t>
            </a:r>
          </a:p>
          <a:p>
            <a:r>
              <a:rPr lang="en-IN" dirty="0"/>
              <a:t>https://www.azom.com/article.aspx?ArticleID=20549</a:t>
            </a:r>
          </a:p>
        </p:txBody>
      </p:sp>
      <p:sp>
        <p:nvSpPr>
          <p:cNvPr id="4" name="Slide Number Placeholder 3"/>
          <p:cNvSpPr>
            <a:spLocks noGrp="1"/>
          </p:cNvSpPr>
          <p:nvPr>
            <p:ph type="sldNum" sz="quarter" idx="5"/>
          </p:nvPr>
        </p:nvSpPr>
        <p:spPr/>
        <p:txBody>
          <a:bodyPr/>
          <a:lstStyle/>
          <a:p>
            <a:fld id="{73D99E8F-0C5A-4A52-80EC-95862F248013}" type="slidenum">
              <a:rPr lang="en-IN" smtClean="0"/>
              <a:t>4</a:t>
            </a:fld>
            <a:endParaRPr lang="en-IN" dirty="0"/>
          </a:p>
        </p:txBody>
      </p:sp>
    </p:spTree>
    <p:extLst>
      <p:ext uri="{BB962C8B-B14F-4D97-AF65-F5344CB8AC3E}">
        <p14:creationId xmlns:p14="http://schemas.microsoft.com/office/powerpoint/2010/main" val="276722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A70E7F-E1F6-4716-BC42-46AE6F405529}"/>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2CFA55E8-2EBA-42EF-8D97-3EE85368104C}"/>
              </a:ext>
            </a:extLst>
          </p:cNvPr>
          <p:cNvSpPr>
            <a:spLocks noGrp="1"/>
          </p:cNvSpPr>
          <p:nvPr>
            <p:ph type="sldNum" sz="quarter" idx="12"/>
          </p:nvPr>
        </p:nvSpPr>
        <p:spPr>
          <a:xfrm>
            <a:off x="8610600" y="6356350"/>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365426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9554-5C29-4A62-B349-999FCAE9F3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F83DE3-DF26-45BC-AE10-5E93D0ED3F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815A910-3D9A-4721-AEEB-83F759055980}"/>
              </a:ext>
            </a:extLst>
          </p:cNvPr>
          <p:cNvSpPr>
            <a:spLocks noGrp="1"/>
          </p:cNvSpPr>
          <p:nvPr>
            <p:ph type="dt" sz="half" idx="10"/>
          </p:nvPr>
        </p:nvSpPr>
        <p:spPr>
          <a:xfrm>
            <a:off x="838200" y="6356350"/>
            <a:ext cx="2743200" cy="365125"/>
          </a:xfrm>
          <a:prstGeom prst="rect">
            <a:avLst/>
          </a:prstGeom>
        </p:spPr>
        <p:txBody>
          <a:bodyPr/>
          <a:lstStyle/>
          <a:p>
            <a:fld id="{77C15AFC-A49C-49CD-890D-3A3AA4B0A75E}" type="datetimeFigureOut">
              <a:rPr lang="en-IN" smtClean="0"/>
              <a:t>02-09-2021</a:t>
            </a:fld>
            <a:endParaRPr lang="en-IN" dirty="0"/>
          </a:p>
        </p:txBody>
      </p:sp>
      <p:sp>
        <p:nvSpPr>
          <p:cNvPr id="5" name="Footer Placeholder 4">
            <a:extLst>
              <a:ext uri="{FF2B5EF4-FFF2-40B4-BE49-F238E27FC236}">
                <a16:creationId xmlns:a16="http://schemas.microsoft.com/office/drawing/2014/main" id="{81A03139-709B-4990-84FE-EEB31448D18F}"/>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3E8AEBA7-BA81-4839-8907-D82117196EA0}"/>
              </a:ext>
            </a:extLst>
          </p:cNvPr>
          <p:cNvSpPr>
            <a:spLocks noGrp="1"/>
          </p:cNvSpPr>
          <p:nvPr>
            <p:ph type="sldNum" sz="quarter" idx="12"/>
          </p:nvPr>
        </p:nvSpPr>
        <p:spPr>
          <a:xfrm>
            <a:off x="8610600" y="6356350"/>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353079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6DDEF-EA48-4D27-99AB-EAE808754A6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E51057F-4E78-47F4-AE83-9D181C8E362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204429D-9886-451A-A5AA-0F670EFB8DF3}"/>
              </a:ext>
            </a:extLst>
          </p:cNvPr>
          <p:cNvSpPr>
            <a:spLocks noGrp="1"/>
          </p:cNvSpPr>
          <p:nvPr>
            <p:ph type="dt" sz="half" idx="10"/>
          </p:nvPr>
        </p:nvSpPr>
        <p:spPr>
          <a:xfrm>
            <a:off x="838200" y="6356350"/>
            <a:ext cx="2743200" cy="365125"/>
          </a:xfrm>
          <a:prstGeom prst="rect">
            <a:avLst/>
          </a:prstGeom>
        </p:spPr>
        <p:txBody>
          <a:bodyPr/>
          <a:lstStyle/>
          <a:p>
            <a:fld id="{77C15AFC-A49C-49CD-890D-3A3AA4B0A75E}" type="datetimeFigureOut">
              <a:rPr lang="en-IN" smtClean="0"/>
              <a:t>02-09-2021</a:t>
            </a:fld>
            <a:endParaRPr lang="en-IN" dirty="0"/>
          </a:p>
        </p:txBody>
      </p:sp>
      <p:sp>
        <p:nvSpPr>
          <p:cNvPr id="5" name="Footer Placeholder 4">
            <a:extLst>
              <a:ext uri="{FF2B5EF4-FFF2-40B4-BE49-F238E27FC236}">
                <a16:creationId xmlns:a16="http://schemas.microsoft.com/office/drawing/2014/main" id="{D8652C4E-F441-425E-B9A5-69EA5E112F65}"/>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98C5D15B-06D9-466A-959C-2582B8381F8D}"/>
              </a:ext>
            </a:extLst>
          </p:cNvPr>
          <p:cNvSpPr>
            <a:spLocks noGrp="1"/>
          </p:cNvSpPr>
          <p:nvPr>
            <p:ph type="sldNum" sz="quarter" idx="12"/>
          </p:nvPr>
        </p:nvSpPr>
        <p:spPr>
          <a:xfrm>
            <a:off x="8610600" y="6356350"/>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207534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AFC6-E8D4-494A-9767-EBD1287789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CD48989-79B1-434C-B88C-EF84091F24C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550F6FD-F0BC-450B-85E8-357D4F9E5346}"/>
              </a:ext>
            </a:extLst>
          </p:cNvPr>
          <p:cNvSpPr>
            <a:spLocks noGrp="1"/>
          </p:cNvSpPr>
          <p:nvPr>
            <p:ph type="dt" sz="half" idx="10"/>
          </p:nvPr>
        </p:nvSpPr>
        <p:spPr>
          <a:xfrm>
            <a:off x="838200" y="6356350"/>
            <a:ext cx="2743200" cy="365125"/>
          </a:xfrm>
          <a:prstGeom prst="rect">
            <a:avLst/>
          </a:prstGeom>
        </p:spPr>
        <p:txBody>
          <a:bodyPr/>
          <a:lstStyle/>
          <a:p>
            <a:fld id="{77C15AFC-A49C-49CD-890D-3A3AA4B0A75E}" type="datetimeFigureOut">
              <a:rPr lang="en-IN" smtClean="0"/>
              <a:t>02-09-2021</a:t>
            </a:fld>
            <a:endParaRPr lang="en-IN" dirty="0"/>
          </a:p>
        </p:txBody>
      </p:sp>
      <p:sp>
        <p:nvSpPr>
          <p:cNvPr id="5" name="Footer Placeholder 4">
            <a:extLst>
              <a:ext uri="{FF2B5EF4-FFF2-40B4-BE49-F238E27FC236}">
                <a16:creationId xmlns:a16="http://schemas.microsoft.com/office/drawing/2014/main" id="{6A6F6080-AE54-498D-997F-7B4134AD2D82}"/>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1769E994-11CA-4A0D-8F75-60FE292BC163}"/>
              </a:ext>
            </a:extLst>
          </p:cNvPr>
          <p:cNvSpPr>
            <a:spLocks noGrp="1"/>
          </p:cNvSpPr>
          <p:nvPr>
            <p:ph type="sldNum" sz="quarter" idx="12"/>
          </p:nvPr>
        </p:nvSpPr>
        <p:spPr>
          <a:xfrm>
            <a:off x="8610600" y="6356350"/>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420130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8CAF-EC8B-421F-BE6B-AB675F4E743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65F0885-1372-4FA7-9D40-26FB62D7F4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1BB756-C4A5-43DE-8650-B8AB9292269C}"/>
              </a:ext>
            </a:extLst>
          </p:cNvPr>
          <p:cNvSpPr>
            <a:spLocks noGrp="1"/>
          </p:cNvSpPr>
          <p:nvPr>
            <p:ph type="dt" sz="half" idx="10"/>
          </p:nvPr>
        </p:nvSpPr>
        <p:spPr>
          <a:xfrm>
            <a:off x="838200" y="6356350"/>
            <a:ext cx="2743200" cy="365125"/>
          </a:xfrm>
          <a:prstGeom prst="rect">
            <a:avLst/>
          </a:prstGeom>
        </p:spPr>
        <p:txBody>
          <a:bodyPr/>
          <a:lstStyle/>
          <a:p>
            <a:fld id="{77C15AFC-A49C-49CD-890D-3A3AA4B0A75E}" type="datetimeFigureOut">
              <a:rPr lang="en-IN" smtClean="0"/>
              <a:t>02-09-2021</a:t>
            </a:fld>
            <a:endParaRPr lang="en-IN" dirty="0"/>
          </a:p>
        </p:txBody>
      </p:sp>
      <p:sp>
        <p:nvSpPr>
          <p:cNvPr id="5" name="Footer Placeholder 4">
            <a:extLst>
              <a:ext uri="{FF2B5EF4-FFF2-40B4-BE49-F238E27FC236}">
                <a16:creationId xmlns:a16="http://schemas.microsoft.com/office/drawing/2014/main" id="{D51AF183-F5D1-45F8-B832-A80053BED69F}"/>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7B8C8183-F9CB-4EEE-BF74-C01FCF922689}"/>
              </a:ext>
            </a:extLst>
          </p:cNvPr>
          <p:cNvSpPr>
            <a:spLocks noGrp="1"/>
          </p:cNvSpPr>
          <p:nvPr>
            <p:ph type="sldNum" sz="quarter" idx="12"/>
          </p:nvPr>
        </p:nvSpPr>
        <p:spPr>
          <a:xfrm>
            <a:off x="8610600" y="6356350"/>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90430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ABFB-9F1F-4D49-9593-39408339EA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9D30B5B-C1F6-4CC4-9904-A6FD1B15990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3059AF8-AAF0-49C2-A400-4E77CCCB63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9558135-7929-4473-88B5-695AACB329B0}"/>
              </a:ext>
            </a:extLst>
          </p:cNvPr>
          <p:cNvSpPr>
            <a:spLocks noGrp="1"/>
          </p:cNvSpPr>
          <p:nvPr>
            <p:ph type="dt" sz="half" idx="10"/>
          </p:nvPr>
        </p:nvSpPr>
        <p:spPr>
          <a:xfrm>
            <a:off x="838200" y="6356350"/>
            <a:ext cx="2743200" cy="365125"/>
          </a:xfrm>
          <a:prstGeom prst="rect">
            <a:avLst/>
          </a:prstGeom>
        </p:spPr>
        <p:txBody>
          <a:bodyPr/>
          <a:lstStyle/>
          <a:p>
            <a:fld id="{77C15AFC-A49C-49CD-890D-3A3AA4B0A75E}" type="datetimeFigureOut">
              <a:rPr lang="en-IN" smtClean="0"/>
              <a:t>02-09-2021</a:t>
            </a:fld>
            <a:endParaRPr lang="en-IN" dirty="0"/>
          </a:p>
        </p:txBody>
      </p:sp>
      <p:sp>
        <p:nvSpPr>
          <p:cNvPr id="6" name="Footer Placeholder 5">
            <a:extLst>
              <a:ext uri="{FF2B5EF4-FFF2-40B4-BE49-F238E27FC236}">
                <a16:creationId xmlns:a16="http://schemas.microsoft.com/office/drawing/2014/main" id="{66D321DE-E5CE-41D7-B96F-D89246E2CE2B}"/>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DA1A1740-E15C-4488-8142-D8EEAAF37F6C}"/>
              </a:ext>
            </a:extLst>
          </p:cNvPr>
          <p:cNvSpPr>
            <a:spLocks noGrp="1"/>
          </p:cNvSpPr>
          <p:nvPr>
            <p:ph type="sldNum" sz="quarter" idx="12"/>
          </p:nvPr>
        </p:nvSpPr>
        <p:spPr>
          <a:xfrm>
            <a:off x="8610600" y="6356350"/>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140103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AA4C-8BDD-4BDA-93F0-7B3029F1C02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E753737-D862-42F1-91C5-CBF54B7354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C4D027-EC32-4EAC-BF68-8708BC3844C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B36FCE-EA98-411C-8443-D72EB8E03C5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DF93D-222B-4C27-B9F9-98D71457A73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2E3A370-EF38-459D-B432-AC841F3D94DF}"/>
              </a:ext>
            </a:extLst>
          </p:cNvPr>
          <p:cNvSpPr>
            <a:spLocks noGrp="1"/>
          </p:cNvSpPr>
          <p:nvPr>
            <p:ph type="dt" sz="half" idx="10"/>
          </p:nvPr>
        </p:nvSpPr>
        <p:spPr>
          <a:xfrm>
            <a:off x="838200" y="6356350"/>
            <a:ext cx="2743200" cy="365125"/>
          </a:xfrm>
          <a:prstGeom prst="rect">
            <a:avLst/>
          </a:prstGeom>
        </p:spPr>
        <p:txBody>
          <a:bodyPr/>
          <a:lstStyle/>
          <a:p>
            <a:fld id="{77C15AFC-A49C-49CD-890D-3A3AA4B0A75E}" type="datetimeFigureOut">
              <a:rPr lang="en-IN" smtClean="0"/>
              <a:t>02-09-2021</a:t>
            </a:fld>
            <a:endParaRPr lang="en-IN" dirty="0"/>
          </a:p>
        </p:txBody>
      </p:sp>
      <p:sp>
        <p:nvSpPr>
          <p:cNvPr id="8" name="Footer Placeholder 7">
            <a:extLst>
              <a:ext uri="{FF2B5EF4-FFF2-40B4-BE49-F238E27FC236}">
                <a16:creationId xmlns:a16="http://schemas.microsoft.com/office/drawing/2014/main" id="{8BF6C2C4-0FB6-4521-9F26-0B3000794C94}"/>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9" name="Slide Number Placeholder 8">
            <a:extLst>
              <a:ext uri="{FF2B5EF4-FFF2-40B4-BE49-F238E27FC236}">
                <a16:creationId xmlns:a16="http://schemas.microsoft.com/office/drawing/2014/main" id="{678DE46E-F03D-4FD4-B39D-0EC173A34096}"/>
              </a:ext>
            </a:extLst>
          </p:cNvPr>
          <p:cNvSpPr>
            <a:spLocks noGrp="1"/>
          </p:cNvSpPr>
          <p:nvPr>
            <p:ph type="sldNum" sz="quarter" idx="12"/>
          </p:nvPr>
        </p:nvSpPr>
        <p:spPr>
          <a:xfrm>
            <a:off x="8610600" y="6356350"/>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177606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1F10-C4D7-4F3B-A2AE-2FA4E7BDEC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CB8D8A3-1724-4A22-8C30-22EC24A71C5A}"/>
              </a:ext>
            </a:extLst>
          </p:cNvPr>
          <p:cNvSpPr>
            <a:spLocks noGrp="1"/>
          </p:cNvSpPr>
          <p:nvPr>
            <p:ph type="dt" sz="half" idx="10"/>
          </p:nvPr>
        </p:nvSpPr>
        <p:spPr>
          <a:xfrm>
            <a:off x="838200" y="6356350"/>
            <a:ext cx="2743200" cy="365125"/>
          </a:xfrm>
          <a:prstGeom prst="rect">
            <a:avLst/>
          </a:prstGeom>
        </p:spPr>
        <p:txBody>
          <a:bodyPr/>
          <a:lstStyle/>
          <a:p>
            <a:fld id="{77C15AFC-A49C-49CD-890D-3A3AA4B0A75E}" type="datetimeFigureOut">
              <a:rPr lang="en-IN" smtClean="0"/>
              <a:t>02-09-2021</a:t>
            </a:fld>
            <a:endParaRPr lang="en-IN" dirty="0"/>
          </a:p>
        </p:txBody>
      </p:sp>
      <p:sp>
        <p:nvSpPr>
          <p:cNvPr id="4" name="Footer Placeholder 3">
            <a:extLst>
              <a:ext uri="{FF2B5EF4-FFF2-40B4-BE49-F238E27FC236}">
                <a16:creationId xmlns:a16="http://schemas.microsoft.com/office/drawing/2014/main" id="{1F0F3FF1-B356-462D-A9F0-CDB7C74DDB60}"/>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5" name="Slide Number Placeholder 4">
            <a:extLst>
              <a:ext uri="{FF2B5EF4-FFF2-40B4-BE49-F238E27FC236}">
                <a16:creationId xmlns:a16="http://schemas.microsoft.com/office/drawing/2014/main" id="{83FD7B2C-A5FA-4497-BC25-0C85EE5BB0EB}"/>
              </a:ext>
            </a:extLst>
          </p:cNvPr>
          <p:cNvSpPr>
            <a:spLocks noGrp="1"/>
          </p:cNvSpPr>
          <p:nvPr>
            <p:ph type="sldNum" sz="quarter" idx="12"/>
          </p:nvPr>
        </p:nvSpPr>
        <p:spPr>
          <a:xfrm>
            <a:off x="8610600" y="6356350"/>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170157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DAF1F-1E93-4C26-978B-E3DE22486E2A}"/>
              </a:ext>
            </a:extLst>
          </p:cNvPr>
          <p:cNvSpPr>
            <a:spLocks noGrp="1"/>
          </p:cNvSpPr>
          <p:nvPr>
            <p:ph type="dt" sz="half" idx="10"/>
          </p:nvPr>
        </p:nvSpPr>
        <p:spPr>
          <a:xfrm>
            <a:off x="838200" y="6356350"/>
            <a:ext cx="2743200" cy="365125"/>
          </a:xfrm>
          <a:prstGeom prst="rect">
            <a:avLst/>
          </a:prstGeom>
        </p:spPr>
        <p:txBody>
          <a:bodyPr/>
          <a:lstStyle/>
          <a:p>
            <a:fld id="{77C15AFC-A49C-49CD-890D-3A3AA4B0A75E}" type="datetimeFigureOut">
              <a:rPr lang="en-IN" smtClean="0"/>
              <a:t>02-09-2021</a:t>
            </a:fld>
            <a:endParaRPr lang="en-IN" dirty="0"/>
          </a:p>
        </p:txBody>
      </p:sp>
      <p:sp>
        <p:nvSpPr>
          <p:cNvPr id="3" name="Footer Placeholder 2">
            <a:extLst>
              <a:ext uri="{FF2B5EF4-FFF2-40B4-BE49-F238E27FC236}">
                <a16:creationId xmlns:a16="http://schemas.microsoft.com/office/drawing/2014/main" id="{44B14EB2-9BA8-4EE5-A20E-842289873A83}"/>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4" name="Slide Number Placeholder 3">
            <a:extLst>
              <a:ext uri="{FF2B5EF4-FFF2-40B4-BE49-F238E27FC236}">
                <a16:creationId xmlns:a16="http://schemas.microsoft.com/office/drawing/2014/main" id="{81549DFE-59C7-414F-9164-1FD4BFEB01EE}"/>
              </a:ext>
            </a:extLst>
          </p:cNvPr>
          <p:cNvSpPr>
            <a:spLocks noGrp="1"/>
          </p:cNvSpPr>
          <p:nvPr>
            <p:ph type="sldNum" sz="quarter" idx="12"/>
          </p:nvPr>
        </p:nvSpPr>
        <p:spPr>
          <a:xfrm>
            <a:off x="8610600" y="6356350"/>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41580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60A8-BB99-4BF3-A9E6-AB88F9BE28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1F0B4D6-E980-4C60-9C02-1D222BE324E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63EEE62-DAA2-40DC-BF4F-C508AF65FC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C179A-08D7-4B44-A7DC-7C3089F8A28E}"/>
              </a:ext>
            </a:extLst>
          </p:cNvPr>
          <p:cNvSpPr>
            <a:spLocks noGrp="1"/>
          </p:cNvSpPr>
          <p:nvPr>
            <p:ph type="dt" sz="half" idx="10"/>
          </p:nvPr>
        </p:nvSpPr>
        <p:spPr>
          <a:xfrm>
            <a:off x="838200" y="6356350"/>
            <a:ext cx="2743200" cy="365125"/>
          </a:xfrm>
          <a:prstGeom prst="rect">
            <a:avLst/>
          </a:prstGeom>
        </p:spPr>
        <p:txBody>
          <a:bodyPr/>
          <a:lstStyle/>
          <a:p>
            <a:fld id="{77C15AFC-A49C-49CD-890D-3A3AA4B0A75E}" type="datetimeFigureOut">
              <a:rPr lang="en-IN" smtClean="0"/>
              <a:t>02-09-2021</a:t>
            </a:fld>
            <a:endParaRPr lang="en-IN" dirty="0"/>
          </a:p>
        </p:txBody>
      </p:sp>
      <p:sp>
        <p:nvSpPr>
          <p:cNvPr id="6" name="Footer Placeholder 5">
            <a:extLst>
              <a:ext uri="{FF2B5EF4-FFF2-40B4-BE49-F238E27FC236}">
                <a16:creationId xmlns:a16="http://schemas.microsoft.com/office/drawing/2014/main" id="{81CCC71C-484F-44A0-B919-23115A085850}"/>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74E71670-DCBC-45A5-9039-7E192E8656F4}"/>
              </a:ext>
            </a:extLst>
          </p:cNvPr>
          <p:cNvSpPr>
            <a:spLocks noGrp="1"/>
          </p:cNvSpPr>
          <p:nvPr>
            <p:ph type="sldNum" sz="quarter" idx="12"/>
          </p:nvPr>
        </p:nvSpPr>
        <p:spPr>
          <a:xfrm>
            <a:off x="8610600" y="6356350"/>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80190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48C6-F2BD-4AB4-8A61-2B2AFB35037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412AF67-E02A-4AC4-8BD4-DB598734193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D7A289D5-A32B-4A6F-B77F-05E3C554C0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2B634-4807-4F59-B9B0-F590411CB34F}"/>
              </a:ext>
            </a:extLst>
          </p:cNvPr>
          <p:cNvSpPr>
            <a:spLocks noGrp="1"/>
          </p:cNvSpPr>
          <p:nvPr>
            <p:ph type="dt" sz="half" idx="10"/>
          </p:nvPr>
        </p:nvSpPr>
        <p:spPr>
          <a:xfrm>
            <a:off x="838200" y="6356350"/>
            <a:ext cx="2743200" cy="365125"/>
          </a:xfrm>
          <a:prstGeom prst="rect">
            <a:avLst/>
          </a:prstGeom>
        </p:spPr>
        <p:txBody>
          <a:bodyPr/>
          <a:lstStyle/>
          <a:p>
            <a:fld id="{77C15AFC-A49C-49CD-890D-3A3AA4B0A75E}" type="datetimeFigureOut">
              <a:rPr lang="en-IN" smtClean="0"/>
              <a:t>02-09-2021</a:t>
            </a:fld>
            <a:endParaRPr lang="en-IN" dirty="0"/>
          </a:p>
        </p:txBody>
      </p:sp>
      <p:sp>
        <p:nvSpPr>
          <p:cNvPr id="6" name="Footer Placeholder 5">
            <a:extLst>
              <a:ext uri="{FF2B5EF4-FFF2-40B4-BE49-F238E27FC236}">
                <a16:creationId xmlns:a16="http://schemas.microsoft.com/office/drawing/2014/main" id="{E7B9B7D5-C6FF-4E24-836B-A4A93D12ACA5}"/>
              </a:ext>
            </a:extLst>
          </p:cNvPr>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BC50B266-68A5-4505-973D-99E84403B3FB}"/>
              </a:ext>
            </a:extLst>
          </p:cNvPr>
          <p:cNvSpPr>
            <a:spLocks noGrp="1"/>
          </p:cNvSpPr>
          <p:nvPr>
            <p:ph type="sldNum" sz="quarter" idx="12"/>
          </p:nvPr>
        </p:nvSpPr>
        <p:spPr>
          <a:xfrm>
            <a:off x="8610600" y="6356350"/>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158250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59A525-08DE-4C92-8AD1-A4853D455352}"/>
              </a:ext>
              <a:ext uri="{C183D7F6-B498-43B3-948B-1728B52AA6E4}">
                <adec:decorative xmlns:adec="http://schemas.microsoft.com/office/drawing/2017/decorative" val="1"/>
              </a:ext>
            </a:extLst>
          </p:cNvPr>
          <p:cNvPicPr>
            <a:picLocks noChangeAspect="1"/>
          </p:cNvPicPr>
          <p:nvPr userDrawn="1"/>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l="75104"/>
          <a:stretch/>
        </p:blipFill>
        <p:spPr>
          <a:xfrm>
            <a:off x="0" y="10"/>
            <a:ext cx="3035300" cy="6857990"/>
          </a:xfrm>
          <a:prstGeom prst="rect">
            <a:avLst/>
          </a:prstGeom>
        </p:spPr>
      </p:pic>
      <p:pic>
        <p:nvPicPr>
          <p:cNvPr id="3" name="Picture 2">
            <a:extLst>
              <a:ext uri="{FF2B5EF4-FFF2-40B4-BE49-F238E27FC236}">
                <a16:creationId xmlns:a16="http://schemas.microsoft.com/office/drawing/2014/main" id="{D4F5448C-48DD-4A55-8F7E-C21FD15B4DD5}"/>
              </a:ext>
              <a:ext uri="{C183D7F6-B498-43B3-948B-1728B52AA6E4}">
                <adec:decorative xmlns:adec="http://schemas.microsoft.com/office/drawing/2017/decorative" val="1"/>
              </a:ext>
            </a:extLst>
          </p:cNvPr>
          <p:cNvPicPr>
            <a:picLocks noChangeAspect="1"/>
          </p:cNvPicPr>
          <p:nvPr userDrawn="1"/>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l="8958" r="45521"/>
          <a:stretch/>
        </p:blipFill>
        <p:spPr>
          <a:xfrm>
            <a:off x="6628859" y="10"/>
            <a:ext cx="5549900" cy="6857990"/>
          </a:xfrm>
          <a:prstGeom prst="rect">
            <a:avLst/>
          </a:prstGeom>
        </p:spPr>
      </p:pic>
      <p:pic>
        <p:nvPicPr>
          <p:cNvPr id="4" name="Picture 3">
            <a:extLst>
              <a:ext uri="{FF2B5EF4-FFF2-40B4-BE49-F238E27FC236}">
                <a16:creationId xmlns:a16="http://schemas.microsoft.com/office/drawing/2014/main" id="{9D22FC68-7710-4AF1-92C7-8307B0F50271}"/>
              </a:ext>
              <a:ext uri="{C183D7F6-B498-43B3-948B-1728B52AA6E4}">
                <adec:decorative xmlns:adec="http://schemas.microsoft.com/office/drawing/2017/decorative" val="1"/>
              </a:ext>
            </a:extLst>
          </p:cNvPr>
          <p:cNvPicPr>
            <a:picLocks noChangeAspect="1"/>
          </p:cNvPicPr>
          <p:nvPr userDrawn="1"/>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l="17377" r="57727" b="63262"/>
          <a:stretch/>
        </p:blipFill>
        <p:spPr>
          <a:xfrm rot="10800000">
            <a:off x="0" y="4338526"/>
            <a:ext cx="3035300" cy="2519464"/>
          </a:xfrm>
          <a:prstGeom prst="rect">
            <a:avLst/>
          </a:prstGeom>
        </p:spPr>
      </p:pic>
    </p:spTree>
    <p:extLst>
      <p:ext uri="{BB962C8B-B14F-4D97-AF65-F5344CB8AC3E}">
        <p14:creationId xmlns:p14="http://schemas.microsoft.com/office/powerpoint/2010/main" val="398992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energy.gov/eere/articles/how-does-lithium-ion-battery-wor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microsoft.com/office/2007/relationships/hdphoto" Target="../media/hdphoto2.wdp"/><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hyperlink" Target="mailto:contact@bayslope.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E08FCB-1EAE-43A2-BDEA-83A931EBDFC3}"/>
              </a:ext>
            </a:extLst>
          </p:cNvPr>
          <p:cNvPicPr>
            <a:picLocks noChangeAspect="1"/>
          </p:cNvPicPr>
          <p:nvPr/>
        </p:nvPicPr>
        <p:blipFill rotWithShape="1">
          <a:blip r:embed="rId2"/>
          <a:srcRect t="2886"/>
          <a:stretch/>
        </p:blipFill>
        <p:spPr>
          <a:xfrm>
            <a:off x="0" y="0"/>
            <a:ext cx="12192000" cy="6858000"/>
          </a:xfrm>
          <a:prstGeom prst="rect">
            <a:avLst/>
          </a:prstGeom>
        </p:spPr>
      </p:pic>
      <p:sp>
        <p:nvSpPr>
          <p:cNvPr id="6" name="Text Box 56">
            <a:extLst>
              <a:ext uri="{FF2B5EF4-FFF2-40B4-BE49-F238E27FC236}">
                <a16:creationId xmlns:a16="http://schemas.microsoft.com/office/drawing/2014/main" id="{2AF82888-D84B-4D1F-8137-30B1C56EAB5C}"/>
              </a:ext>
            </a:extLst>
          </p:cNvPr>
          <p:cNvSpPr txBox="1">
            <a:spLocks noChangeArrowheads="1"/>
          </p:cNvSpPr>
          <p:nvPr/>
        </p:nvSpPr>
        <p:spPr bwMode="auto">
          <a:xfrm>
            <a:off x="-1" y="5181600"/>
            <a:ext cx="10944225" cy="1391417"/>
          </a:xfrm>
          <a:prstGeom prst="rect">
            <a:avLst/>
          </a:prstGeom>
          <a:solidFill>
            <a:schemeClr val="tx1">
              <a:lumMod val="95000"/>
              <a:lumOff val="5000"/>
              <a:alpha val="38000"/>
            </a:schemeClr>
          </a:solidFill>
          <a:ln>
            <a:noFill/>
          </a:ln>
          <a:effectLst/>
        </p:spPr>
        <p:txBody>
          <a:bodyPr rot="0" vert="horz" wrap="square" lIns="274320" tIns="45720" rIns="91440" bIns="45720" anchor="ctr" anchorCtr="0" upright="1">
            <a:noAutofit/>
          </a:bodyPr>
          <a:lstStyle/>
          <a:p>
            <a:r>
              <a:rPr lang="en-US" sz="4000" b="1"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ELECTRIC VEHICLE LITHIUM-ION BATTERY</a:t>
            </a:r>
            <a:endParaRPr lang="en-IN" sz="12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8109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848A44-D106-4BF8-89A3-7CD82C875DDB}"/>
              </a:ext>
            </a:extLst>
          </p:cNvPr>
          <p:cNvSpPr/>
          <p:nvPr/>
        </p:nvSpPr>
        <p:spPr>
          <a:xfrm>
            <a:off x="5483166" y="2686863"/>
            <a:ext cx="2241064" cy="349205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40">
            <a:extLst>
              <a:ext uri="{FF2B5EF4-FFF2-40B4-BE49-F238E27FC236}">
                <a16:creationId xmlns:a16="http://schemas.microsoft.com/office/drawing/2014/main" id="{5D890023-FEE1-40ED-844E-EF8A839EDC22}"/>
              </a:ext>
            </a:extLst>
          </p:cNvPr>
          <p:cNvSpPr/>
          <p:nvPr/>
        </p:nvSpPr>
        <p:spPr>
          <a:xfrm>
            <a:off x="4780781" y="1759096"/>
            <a:ext cx="704549" cy="3423656"/>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E1847256-8716-4851-B4F3-5AF7A5BF2874}"/>
              </a:ext>
            </a:extLst>
          </p:cNvPr>
          <p:cNvSpPr txBox="1"/>
          <p:nvPr/>
        </p:nvSpPr>
        <p:spPr>
          <a:xfrm>
            <a:off x="774700" y="419100"/>
            <a:ext cx="11396261" cy="646331"/>
          </a:xfrm>
          <a:prstGeom prst="rect">
            <a:avLst/>
          </a:prstGeom>
          <a:noFill/>
        </p:spPr>
        <p:txBody>
          <a:bodyPr wrap="none" rtlCol="0">
            <a:spAutoFit/>
          </a:bodyPr>
          <a:lstStyle/>
          <a:p>
            <a:r>
              <a:rPr lang="en-US" sz="3600" dirty="0">
                <a:solidFill>
                  <a:srgbClr val="C00000"/>
                </a:solidFill>
                <a:latin typeface="Open Sans" panose="020B0606030504020204" pitchFamily="34" charset="0"/>
                <a:ea typeface="Open Sans" panose="020B0606030504020204" pitchFamily="34" charset="0"/>
                <a:cs typeface="Open Sans" panose="020B0606030504020204" pitchFamily="34" charset="0"/>
              </a:rPr>
              <a:t>ESSENTIAL COMPONENTS OF LITHIUM-ION BATTERY</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그룹 72">
            <a:extLst>
              <a:ext uri="{FF2B5EF4-FFF2-40B4-BE49-F238E27FC236}">
                <a16:creationId xmlns:a16="http://schemas.microsoft.com/office/drawing/2014/main" id="{05B147EE-414E-48F3-8F93-16421368E2BE}"/>
              </a:ext>
            </a:extLst>
          </p:cNvPr>
          <p:cNvGrpSpPr/>
          <p:nvPr/>
        </p:nvGrpSpPr>
        <p:grpSpPr>
          <a:xfrm>
            <a:off x="4791016" y="5173687"/>
            <a:ext cx="2933214" cy="1005234"/>
            <a:chOff x="4079828" y="2000384"/>
            <a:chExt cx="2578215" cy="704147"/>
          </a:xfrm>
          <a:solidFill>
            <a:srgbClr val="FFC000"/>
          </a:solidFill>
          <a:effectLst>
            <a:outerShdw dist="38100" dir="5400000" algn="ctr" rotWithShape="0">
              <a:srgbClr val="000000">
                <a:alpha val="10000"/>
              </a:srgbClr>
            </a:outerShdw>
          </a:effectLst>
        </p:grpSpPr>
        <p:sp>
          <p:nvSpPr>
            <p:cNvPr id="11" name="Freeform 120">
              <a:extLst>
                <a:ext uri="{FF2B5EF4-FFF2-40B4-BE49-F238E27FC236}">
                  <a16:creationId xmlns:a16="http://schemas.microsoft.com/office/drawing/2014/main" id="{A99F288C-20E7-416C-B8D8-C12D39074E55}"/>
                </a:ext>
              </a:extLst>
            </p:cNvPr>
            <p:cNvSpPr>
              <a:spLocks/>
            </p:cNvSpPr>
            <p:nvPr/>
          </p:nvSpPr>
          <p:spPr bwMode="auto">
            <a:xfrm>
              <a:off x="4079828" y="2006734"/>
              <a:ext cx="2578215" cy="617376"/>
            </a:xfrm>
            <a:custGeom>
              <a:avLst/>
              <a:gdLst>
                <a:gd name="T0" fmla="*/ 618 w 2585"/>
                <a:gd name="T1" fmla="*/ 619 h 619"/>
                <a:gd name="T2" fmla="*/ 2585 w 2585"/>
                <a:gd name="T3" fmla="*/ 619 h 619"/>
                <a:gd name="T4" fmla="*/ 1967 w 2585"/>
                <a:gd name="T5" fmla="*/ 0 h 619"/>
                <a:gd name="T6" fmla="*/ 0 w 2585"/>
                <a:gd name="T7" fmla="*/ 0 h 619"/>
                <a:gd name="T8" fmla="*/ 618 w 2585"/>
                <a:gd name="T9" fmla="*/ 619 h 619"/>
              </a:gdLst>
              <a:ahLst/>
              <a:cxnLst>
                <a:cxn ang="0">
                  <a:pos x="T0" y="T1"/>
                </a:cxn>
                <a:cxn ang="0">
                  <a:pos x="T2" y="T3"/>
                </a:cxn>
                <a:cxn ang="0">
                  <a:pos x="T4" y="T5"/>
                </a:cxn>
                <a:cxn ang="0">
                  <a:pos x="T6" y="T7"/>
                </a:cxn>
                <a:cxn ang="0">
                  <a:pos x="T8" y="T9"/>
                </a:cxn>
              </a:cxnLst>
              <a:rect l="0" t="0" r="r" b="b"/>
              <a:pathLst>
                <a:path w="2585" h="619">
                  <a:moveTo>
                    <a:pt x="618" y="619"/>
                  </a:moveTo>
                  <a:lnTo>
                    <a:pt x="2585" y="619"/>
                  </a:lnTo>
                  <a:lnTo>
                    <a:pt x="1967" y="0"/>
                  </a:lnTo>
                  <a:lnTo>
                    <a:pt x="0" y="0"/>
                  </a:lnTo>
                  <a:lnTo>
                    <a:pt x="618" y="619"/>
                  </a:lnTo>
                  <a:close/>
                </a:path>
              </a:pathLst>
            </a:custGeom>
            <a:solidFill>
              <a:schemeClr val="accent5">
                <a:lumMod val="75000"/>
              </a:schemeClr>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sz="1100" b="1" dirty="0">
                <a:gradFill>
                  <a:gsLst>
                    <a:gs pos="0">
                      <a:schemeClr val="bg1">
                        <a:lumMod val="50000"/>
                      </a:schemeClr>
                    </a:gs>
                    <a:gs pos="100000">
                      <a:schemeClr val="bg1">
                        <a:lumMod val="50000"/>
                      </a:schemeClr>
                    </a:gs>
                  </a:gsLst>
                  <a:lin ang="5400000" scaled="0"/>
                </a:gradFill>
                <a:latin typeface="Open Sans" panose="020B0606030504020204" pitchFamily="34" charset="0"/>
                <a:ea typeface="Roboto Condensed Regular"/>
                <a:cs typeface="Open Sans" panose="020B0606030504020204" pitchFamily="34" charset="0"/>
              </a:endParaRPr>
            </a:p>
          </p:txBody>
        </p:sp>
        <p:sp>
          <p:nvSpPr>
            <p:cNvPr id="12" name="Freeform 121">
              <a:extLst>
                <a:ext uri="{FF2B5EF4-FFF2-40B4-BE49-F238E27FC236}">
                  <a16:creationId xmlns:a16="http://schemas.microsoft.com/office/drawing/2014/main" id="{595C3798-C91B-44B4-B63D-FA94A25BC220}"/>
                </a:ext>
              </a:extLst>
            </p:cNvPr>
            <p:cNvSpPr>
              <a:spLocks/>
            </p:cNvSpPr>
            <p:nvPr/>
          </p:nvSpPr>
          <p:spPr bwMode="auto">
            <a:xfrm>
              <a:off x="4079828" y="2000384"/>
              <a:ext cx="616378" cy="704147"/>
            </a:xfrm>
            <a:custGeom>
              <a:avLst/>
              <a:gdLst>
                <a:gd name="T0" fmla="*/ 0 w 618"/>
                <a:gd name="T1" fmla="*/ 0 h 706"/>
                <a:gd name="T2" fmla="*/ 0 w 618"/>
                <a:gd name="T3" fmla="*/ 88 h 706"/>
                <a:gd name="T4" fmla="*/ 618 w 618"/>
                <a:gd name="T5" fmla="*/ 706 h 706"/>
                <a:gd name="T6" fmla="*/ 618 w 618"/>
                <a:gd name="T7" fmla="*/ 619 h 706"/>
                <a:gd name="T8" fmla="*/ 0 w 618"/>
                <a:gd name="T9" fmla="*/ 0 h 706"/>
              </a:gdLst>
              <a:ahLst/>
              <a:cxnLst>
                <a:cxn ang="0">
                  <a:pos x="T0" y="T1"/>
                </a:cxn>
                <a:cxn ang="0">
                  <a:pos x="T2" y="T3"/>
                </a:cxn>
                <a:cxn ang="0">
                  <a:pos x="T4" y="T5"/>
                </a:cxn>
                <a:cxn ang="0">
                  <a:pos x="T6" y="T7"/>
                </a:cxn>
                <a:cxn ang="0">
                  <a:pos x="T8" y="T9"/>
                </a:cxn>
              </a:cxnLst>
              <a:rect l="0" t="0" r="r" b="b"/>
              <a:pathLst>
                <a:path w="618" h="706">
                  <a:moveTo>
                    <a:pt x="0" y="0"/>
                  </a:moveTo>
                  <a:lnTo>
                    <a:pt x="0" y="88"/>
                  </a:lnTo>
                  <a:lnTo>
                    <a:pt x="618" y="706"/>
                  </a:lnTo>
                  <a:lnTo>
                    <a:pt x="618" y="619"/>
                  </a:lnTo>
                  <a:lnTo>
                    <a:pt x="0" y="0"/>
                  </a:lnTo>
                  <a:close/>
                </a:path>
              </a:pathLst>
            </a:custGeom>
            <a:solidFill>
              <a:schemeClr val="accent5">
                <a:lumMod val="60000"/>
                <a:lumOff val="40000"/>
              </a:schemeClr>
            </a:solidFill>
            <a:ln w="3175">
              <a:noFill/>
            </a:ln>
          </p:spPr>
          <p:txBody>
            <a:bodyPr vert="horz" wrap="square" lIns="91440" tIns="45720" rIns="91440" bIns="45720" numCol="1" anchor="t" anchorCtr="0" compatLnSpc="1">
              <a:prstTxWarp prst="textNoShape">
                <a:avLst/>
              </a:prstTxWarp>
            </a:bodyPr>
            <a:lstStyle/>
            <a:p>
              <a:endParaRPr lang="ko-KR" altLang="en-US" sz="1600" dirty="0">
                <a:solidFill>
                  <a:schemeClr val="tx1"/>
                </a:solidFill>
                <a:latin typeface="Open Sans" panose="020B0606030504020204" pitchFamily="34" charset="0"/>
                <a:cs typeface="Open Sans" panose="020B0606030504020204" pitchFamily="34" charset="0"/>
              </a:endParaRPr>
            </a:p>
          </p:txBody>
        </p:sp>
        <p:sp>
          <p:nvSpPr>
            <p:cNvPr id="13" name="Rectangle 122">
              <a:extLst>
                <a:ext uri="{FF2B5EF4-FFF2-40B4-BE49-F238E27FC236}">
                  <a16:creationId xmlns:a16="http://schemas.microsoft.com/office/drawing/2014/main" id="{4C708E50-A5D7-4D71-8B52-EE1410279088}"/>
                </a:ext>
              </a:extLst>
            </p:cNvPr>
            <p:cNvSpPr>
              <a:spLocks noChangeArrowheads="1"/>
            </p:cNvSpPr>
            <p:nvPr/>
          </p:nvSpPr>
          <p:spPr bwMode="auto">
            <a:xfrm>
              <a:off x="4696206" y="2617759"/>
              <a:ext cx="1961837" cy="86772"/>
            </a:xfrm>
            <a:prstGeom prst="rect">
              <a:avLst/>
            </a:prstGeom>
            <a:solidFill>
              <a:schemeClr val="accent5">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sz="1600" dirty="0">
                <a:solidFill>
                  <a:schemeClr val="tx1"/>
                </a:solidFill>
                <a:latin typeface="Open Sans" panose="020B0606030504020204" pitchFamily="34" charset="0"/>
                <a:cs typeface="Open Sans" panose="020B0606030504020204" pitchFamily="34" charset="0"/>
              </a:endParaRPr>
            </a:p>
          </p:txBody>
        </p:sp>
      </p:grpSp>
      <p:grpSp>
        <p:nvGrpSpPr>
          <p:cNvPr id="3" name="Group 2">
            <a:extLst>
              <a:ext uri="{FF2B5EF4-FFF2-40B4-BE49-F238E27FC236}">
                <a16:creationId xmlns:a16="http://schemas.microsoft.com/office/drawing/2014/main" id="{387524C5-6C78-427C-A463-BF44BBFFAB92}"/>
              </a:ext>
            </a:extLst>
          </p:cNvPr>
          <p:cNvGrpSpPr/>
          <p:nvPr/>
        </p:nvGrpSpPr>
        <p:grpSpPr>
          <a:xfrm>
            <a:off x="4782019" y="3278620"/>
            <a:ext cx="2937421" cy="1116149"/>
            <a:chOff x="4555723" y="3082066"/>
            <a:chExt cx="2937421" cy="1116149"/>
          </a:xfrm>
        </p:grpSpPr>
        <p:grpSp>
          <p:nvGrpSpPr>
            <p:cNvPr id="16" name="그룹 72">
              <a:extLst>
                <a:ext uri="{FF2B5EF4-FFF2-40B4-BE49-F238E27FC236}">
                  <a16:creationId xmlns:a16="http://schemas.microsoft.com/office/drawing/2014/main" id="{24E13749-7195-4305-81D9-BB996B6D2262}"/>
                </a:ext>
              </a:extLst>
            </p:cNvPr>
            <p:cNvGrpSpPr/>
            <p:nvPr/>
          </p:nvGrpSpPr>
          <p:grpSpPr>
            <a:xfrm>
              <a:off x="4555723" y="3192981"/>
              <a:ext cx="2933214" cy="1005234"/>
              <a:chOff x="4079828" y="2000384"/>
              <a:chExt cx="2578215" cy="704147"/>
            </a:xfrm>
            <a:solidFill>
              <a:srgbClr val="AFEAFF"/>
            </a:solidFill>
          </p:grpSpPr>
          <p:sp>
            <p:nvSpPr>
              <p:cNvPr id="18" name="Freeform 120">
                <a:extLst>
                  <a:ext uri="{FF2B5EF4-FFF2-40B4-BE49-F238E27FC236}">
                    <a16:creationId xmlns:a16="http://schemas.microsoft.com/office/drawing/2014/main" id="{A2CEE265-BBE5-4C1B-A750-D12EDBEAA9EB}"/>
                  </a:ext>
                </a:extLst>
              </p:cNvPr>
              <p:cNvSpPr>
                <a:spLocks/>
              </p:cNvSpPr>
              <p:nvPr/>
            </p:nvSpPr>
            <p:spPr bwMode="auto">
              <a:xfrm>
                <a:off x="4079828" y="2006734"/>
                <a:ext cx="2578215" cy="617376"/>
              </a:xfrm>
              <a:custGeom>
                <a:avLst/>
                <a:gdLst>
                  <a:gd name="T0" fmla="*/ 618 w 2585"/>
                  <a:gd name="T1" fmla="*/ 619 h 619"/>
                  <a:gd name="T2" fmla="*/ 2585 w 2585"/>
                  <a:gd name="T3" fmla="*/ 619 h 619"/>
                  <a:gd name="T4" fmla="*/ 1967 w 2585"/>
                  <a:gd name="T5" fmla="*/ 0 h 619"/>
                  <a:gd name="T6" fmla="*/ 0 w 2585"/>
                  <a:gd name="T7" fmla="*/ 0 h 619"/>
                  <a:gd name="T8" fmla="*/ 618 w 2585"/>
                  <a:gd name="T9" fmla="*/ 619 h 619"/>
                </a:gdLst>
                <a:ahLst/>
                <a:cxnLst>
                  <a:cxn ang="0">
                    <a:pos x="T0" y="T1"/>
                  </a:cxn>
                  <a:cxn ang="0">
                    <a:pos x="T2" y="T3"/>
                  </a:cxn>
                  <a:cxn ang="0">
                    <a:pos x="T4" y="T5"/>
                  </a:cxn>
                  <a:cxn ang="0">
                    <a:pos x="T6" y="T7"/>
                  </a:cxn>
                  <a:cxn ang="0">
                    <a:pos x="T8" y="T9"/>
                  </a:cxn>
                </a:cxnLst>
                <a:rect l="0" t="0" r="r" b="b"/>
                <a:pathLst>
                  <a:path w="2585" h="619">
                    <a:moveTo>
                      <a:pt x="618" y="619"/>
                    </a:moveTo>
                    <a:lnTo>
                      <a:pt x="2585" y="619"/>
                    </a:lnTo>
                    <a:lnTo>
                      <a:pt x="1967" y="0"/>
                    </a:lnTo>
                    <a:lnTo>
                      <a:pt x="0" y="0"/>
                    </a:lnTo>
                    <a:lnTo>
                      <a:pt x="618" y="619"/>
                    </a:lnTo>
                    <a:close/>
                  </a:path>
                </a:pathLst>
              </a:custGeom>
              <a:grp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sz="1100" b="1" dirty="0">
                  <a:gradFill>
                    <a:gsLst>
                      <a:gs pos="0">
                        <a:schemeClr val="bg1">
                          <a:lumMod val="50000"/>
                        </a:schemeClr>
                      </a:gs>
                      <a:gs pos="100000">
                        <a:schemeClr val="bg1">
                          <a:lumMod val="50000"/>
                        </a:schemeClr>
                      </a:gs>
                    </a:gsLst>
                    <a:lin ang="5400000" scaled="0"/>
                  </a:gradFill>
                  <a:latin typeface="Open Sans" panose="020B0606030504020204" pitchFamily="34" charset="0"/>
                  <a:ea typeface="Roboto Condensed Regular"/>
                  <a:cs typeface="Open Sans" panose="020B0606030504020204" pitchFamily="34" charset="0"/>
                </a:endParaRPr>
              </a:p>
            </p:txBody>
          </p:sp>
          <p:sp>
            <p:nvSpPr>
              <p:cNvPr id="19" name="Freeform 121">
                <a:extLst>
                  <a:ext uri="{FF2B5EF4-FFF2-40B4-BE49-F238E27FC236}">
                    <a16:creationId xmlns:a16="http://schemas.microsoft.com/office/drawing/2014/main" id="{ECC277F9-C23E-40BB-8C0C-850792BDCA33}"/>
                  </a:ext>
                </a:extLst>
              </p:cNvPr>
              <p:cNvSpPr>
                <a:spLocks/>
              </p:cNvSpPr>
              <p:nvPr/>
            </p:nvSpPr>
            <p:spPr bwMode="auto">
              <a:xfrm>
                <a:off x="4079828" y="2000384"/>
                <a:ext cx="616378" cy="704147"/>
              </a:xfrm>
              <a:custGeom>
                <a:avLst/>
                <a:gdLst>
                  <a:gd name="T0" fmla="*/ 0 w 618"/>
                  <a:gd name="T1" fmla="*/ 0 h 706"/>
                  <a:gd name="T2" fmla="*/ 0 w 618"/>
                  <a:gd name="T3" fmla="*/ 88 h 706"/>
                  <a:gd name="T4" fmla="*/ 618 w 618"/>
                  <a:gd name="T5" fmla="*/ 706 h 706"/>
                  <a:gd name="T6" fmla="*/ 618 w 618"/>
                  <a:gd name="T7" fmla="*/ 619 h 706"/>
                  <a:gd name="T8" fmla="*/ 0 w 618"/>
                  <a:gd name="T9" fmla="*/ 0 h 706"/>
                </a:gdLst>
                <a:ahLst/>
                <a:cxnLst>
                  <a:cxn ang="0">
                    <a:pos x="T0" y="T1"/>
                  </a:cxn>
                  <a:cxn ang="0">
                    <a:pos x="T2" y="T3"/>
                  </a:cxn>
                  <a:cxn ang="0">
                    <a:pos x="T4" y="T5"/>
                  </a:cxn>
                  <a:cxn ang="0">
                    <a:pos x="T6" y="T7"/>
                  </a:cxn>
                  <a:cxn ang="0">
                    <a:pos x="T8" y="T9"/>
                  </a:cxn>
                </a:cxnLst>
                <a:rect l="0" t="0" r="r" b="b"/>
                <a:pathLst>
                  <a:path w="618" h="706">
                    <a:moveTo>
                      <a:pt x="0" y="0"/>
                    </a:moveTo>
                    <a:lnTo>
                      <a:pt x="0" y="88"/>
                    </a:lnTo>
                    <a:lnTo>
                      <a:pt x="618" y="706"/>
                    </a:lnTo>
                    <a:lnTo>
                      <a:pt x="618" y="619"/>
                    </a:lnTo>
                    <a:lnTo>
                      <a:pt x="0" y="0"/>
                    </a:lnTo>
                    <a:close/>
                  </a:path>
                </a:pathLst>
              </a:custGeom>
              <a:solidFill>
                <a:srgbClr val="C5F0FF"/>
              </a:solidFill>
              <a:ln w="3175">
                <a:noFill/>
              </a:ln>
            </p:spPr>
            <p:txBody>
              <a:bodyPr vert="horz" wrap="square" lIns="91440" tIns="45720" rIns="91440" bIns="45720" numCol="1" anchor="t" anchorCtr="0" compatLnSpc="1">
                <a:prstTxWarp prst="textNoShape">
                  <a:avLst/>
                </a:prstTxWarp>
              </a:bodyPr>
              <a:lstStyle/>
              <a:p>
                <a:endParaRPr lang="ko-KR" altLang="en-US" sz="1600" dirty="0">
                  <a:solidFill>
                    <a:schemeClr val="tx1"/>
                  </a:solidFill>
                  <a:latin typeface="Open Sans" panose="020B0606030504020204" pitchFamily="34" charset="0"/>
                  <a:cs typeface="Open Sans" panose="020B0606030504020204" pitchFamily="34" charset="0"/>
                </a:endParaRPr>
              </a:p>
            </p:txBody>
          </p:sp>
          <p:sp>
            <p:nvSpPr>
              <p:cNvPr id="20" name="Rectangle 122">
                <a:extLst>
                  <a:ext uri="{FF2B5EF4-FFF2-40B4-BE49-F238E27FC236}">
                    <a16:creationId xmlns:a16="http://schemas.microsoft.com/office/drawing/2014/main" id="{4F842324-90C3-4909-8EEF-1272DA17A63A}"/>
                  </a:ext>
                </a:extLst>
              </p:cNvPr>
              <p:cNvSpPr>
                <a:spLocks noChangeArrowheads="1"/>
              </p:cNvSpPr>
              <p:nvPr/>
            </p:nvSpPr>
            <p:spPr bwMode="auto">
              <a:xfrm>
                <a:off x="4696206" y="2617759"/>
                <a:ext cx="1961837" cy="86772"/>
              </a:xfrm>
              <a:prstGeom prst="rect">
                <a:avLst/>
              </a:prstGeom>
              <a:solidFill>
                <a:srgbClr val="6DD9FF"/>
              </a:solidFill>
              <a:ln w="3175">
                <a:noFill/>
              </a:ln>
            </p:spPr>
            <p:txBody>
              <a:bodyPr vert="horz" wrap="square" lIns="91440" tIns="45720" rIns="91440" bIns="45720" numCol="1" anchor="t" anchorCtr="0" compatLnSpc="1">
                <a:prstTxWarp prst="textNoShape">
                  <a:avLst/>
                </a:prstTxWarp>
              </a:bodyPr>
              <a:lstStyle/>
              <a:p>
                <a:endParaRPr lang="ko-KR" altLang="en-US" sz="1600" dirty="0">
                  <a:solidFill>
                    <a:schemeClr val="tx1"/>
                  </a:solidFill>
                  <a:latin typeface="Open Sans" panose="020B0606030504020204" pitchFamily="34" charset="0"/>
                  <a:cs typeface="Open Sans" panose="020B0606030504020204" pitchFamily="34" charset="0"/>
                </a:endParaRPr>
              </a:p>
            </p:txBody>
          </p:sp>
          <p:sp>
            <p:nvSpPr>
              <p:cNvPr id="21" name="Freeform 120">
                <a:extLst>
                  <a:ext uri="{FF2B5EF4-FFF2-40B4-BE49-F238E27FC236}">
                    <a16:creationId xmlns:a16="http://schemas.microsoft.com/office/drawing/2014/main" id="{69666AA3-0157-4B0D-ADE0-F6E304843E89}"/>
                  </a:ext>
                </a:extLst>
              </p:cNvPr>
              <p:cNvSpPr>
                <a:spLocks/>
              </p:cNvSpPr>
              <p:nvPr/>
            </p:nvSpPr>
            <p:spPr bwMode="auto">
              <a:xfrm>
                <a:off x="4390583" y="2005267"/>
                <a:ext cx="2027661" cy="386551"/>
              </a:xfrm>
              <a:custGeom>
                <a:avLst/>
                <a:gdLst>
                  <a:gd name="T0" fmla="*/ 618 w 2585"/>
                  <a:gd name="T1" fmla="*/ 619 h 619"/>
                  <a:gd name="T2" fmla="*/ 2585 w 2585"/>
                  <a:gd name="T3" fmla="*/ 619 h 619"/>
                  <a:gd name="T4" fmla="*/ 1967 w 2585"/>
                  <a:gd name="T5" fmla="*/ 0 h 619"/>
                  <a:gd name="T6" fmla="*/ 0 w 2585"/>
                  <a:gd name="T7" fmla="*/ 0 h 619"/>
                  <a:gd name="T8" fmla="*/ 618 w 2585"/>
                  <a:gd name="T9" fmla="*/ 619 h 619"/>
                  <a:gd name="connsiteX0" fmla="*/ 2391 w 9339"/>
                  <a:gd name="connsiteY0" fmla="*/ 10000 h 10000"/>
                  <a:gd name="connsiteX1" fmla="*/ 9339 w 9339"/>
                  <a:gd name="connsiteY1" fmla="*/ 7313 h 10000"/>
                  <a:gd name="connsiteX2" fmla="*/ 7609 w 9339"/>
                  <a:gd name="connsiteY2" fmla="*/ 0 h 10000"/>
                  <a:gd name="connsiteX3" fmla="*/ 0 w 9339"/>
                  <a:gd name="connsiteY3" fmla="*/ 0 h 10000"/>
                  <a:gd name="connsiteX4" fmla="*/ 2391 w 9339"/>
                  <a:gd name="connsiteY4" fmla="*/ 10000 h 10000"/>
                  <a:gd name="connsiteX0" fmla="*/ 1892 w 10000"/>
                  <a:gd name="connsiteY0" fmla="*/ 7435 h 7435"/>
                  <a:gd name="connsiteX1" fmla="*/ 10000 w 10000"/>
                  <a:gd name="connsiteY1" fmla="*/ 7313 h 7435"/>
                  <a:gd name="connsiteX2" fmla="*/ 8148 w 10000"/>
                  <a:gd name="connsiteY2" fmla="*/ 0 h 7435"/>
                  <a:gd name="connsiteX3" fmla="*/ 0 w 10000"/>
                  <a:gd name="connsiteY3" fmla="*/ 0 h 7435"/>
                  <a:gd name="connsiteX4" fmla="*/ 1892 w 10000"/>
                  <a:gd name="connsiteY4" fmla="*/ 7435 h 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435">
                    <a:moveTo>
                      <a:pt x="1892" y="7435"/>
                    </a:moveTo>
                    <a:lnTo>
                      <a:pt x="10000" y="7313"/>
                    </a:lnTo>
                    <a:lnTo>
                      <a:pt x="8148" y="0"/>
                    </a:lnTo>
                    <a:lnTo>
                      <a:pt x="0" y="0"/>
                    </a:lnTo>
                    <a:lnTo>
                      <a:pt x="1892" y="7435"/>
                    </a:lnTo>
                    <a:close/>
                  </a:path>
                </a:pathLst>
              </a:custGeom>
              <a:grp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sz="1100" b="1" dirty="0">
                  <a:gradFill>
                    <a:gsLst>
                      <a:gs pos="0">
                        <a:schemeClr val="bg1">
                          <a:lumMod val="50000"/>
                        </a:schemeClr>
                      </a:gs>
                      <a:gs pos="100000">
                        <a:schemeClr val="bg1">
                          <a:lumMod val="50000"/>
                        </a:schemeClr>
                      </a:gs>
                    </a:gsLst>
                    <a:lin ang="5400000" scaled="0"/>
                  </a:gradFill>
                  <a:latin typeface="Open Sans" panose="020B0606030504020204" pitchFamily="34" charset="0"/>
                  <a:ea typeface="Roboto Condensed Regular"/>
                  <a:cs typeface="Open Sans" panose="020B0606030504020204" pitchFamily="34" charset="0"/>
                </a:endParaRPr>
              </a:p>
            </p:txBody>
          </p:sp>
        </p:grpSp>
        <p:grpSp>
          <p:nvGrpSpPr>
            <p:cNvPr id="22" name="그룹 72">
              <a:extLst>
                <a:ext uri="{FF2B5EF4-FFF2-40B4-BE49-F238E27FC236}">
                  <a16:creationId xmlns:a16="http://schemas.microsoft.com/office/drawing/2014/main" id="{077DD20A-E250-4AC4-8850-8E17722974A4}"/>
                </a:ext>
              </a:extLst>
            </p:cNvPr>
            <p:cNvGrpSpPr/>
            <p:nvPr/>
          </p:nvGrpSpPr>
          <p:grpSpPr>
            <a:xfrm>
              <a:off x="4559930" y="3082066"/>
              <a:ext cx="2933214" cy="1005234"/>
              <a:chOff x="4079828" y="2000384"/>
              <a:chExt cx="2578215" cy="704147"/>
            </a:xfrm>
            <a:solidFill>
              <a:srgbClr val="AFEAFF"/>
            </a:solidFill>
          </p:grpSpPr>
          <p:sp>
            <p:nvSpPr>
              <p:cNvPr id="23" name="Freeform 120">
                <a:extLst>
                  <a:ext uri="{FF2B5EF4-FFF2-40B4-BE49-F238E27FC236}">
                    <a16:creationId xmlns:a16="http://schemas.microsoft.com/office/drawing/2014/main" id="{EBDC4D71-EDEA-48FE-AC69-5E04A3CCFAB5}"/>
                  </a:ext>
                </a:extLst>
              </p:cNvPr>
              <p:cNvSpPr>
                <a:spLocks/>
              </p:cNvSpPr>
              <p:nvPr/>
            </p:nvSpPr>
            <p:spPr bwMode="auto">
              <a:xfrm>
                <a:off x="4079828" y="2006734"/>
                <a:ext cx="2578215" cy="617376"/>
              </a:xfrm>
              <a:custGeom>
                <a:avLst/>
                <a:gdLst>
                  <a:gd name="T0" fmla="*/ 618 w 2585"/>
                  <a:gd name="T1" fmla="*/ 619 h 619"/>
                  <a:gd name="T2" fmla="*/ 2585 w 2585"/>
                  <a:gd name="T3" fmla="*/ 619 h 619"/>
                  <a:gd name="T4" fmla="*/ 1967 w 2585"/>
                  <a:gd name="T5" fmla="*/ 0 h 619"/>
                  <a:gd name="T6" fmla="*/ 0 w 2585"/>
                  <a:gd name="T7" fmla="*/ 0 h 619"/>
                  <a:gd name="T8" fmla="*/ 618 w 2585"/>
                  <a:gd name="T9" fmla="*/ 619 h 619"/>
                </a:gdLst>
                <a:ahLst/>
                <a:cxnLst>
                  <a:cxn ang="0">
                    <a:pos x="T0" y="T1"/>
                  </a:cxn>
                  <a:cxn ang="0">
                    <a:pos x="T2" y="T3"/>
                  </a:cxn>
                  <a:cxn ang="0">
                    <a:pos x="T4" y="T5"/>
                  </a:cxn>
                  <a:cxn ang="0">
                    <a:pos x="T6" y="T7"/>
                  </a:cxn>
                  <a:cxn ang="0">
                    <a:pos x="T8" y="T9"/>
                  </a:cxn>
                </a:cxnLst>
                <a:rect l="0" t="0" r="r" b="b"/>
                <a:pathLst>
                  <a:path w="2585" h="619">
                    <a:moveTo>
                      <a:pt x="618" y="619"/>
                    </a:moveTo>
                    <a:lnTo>
                      <a:pt x="2585" y="619"/>
                    </a:lnTo>
                    <a:lnTo>
                      <a:pt x="1967" y="0"/>
                    </a:lnTo>
                    <a:lnTo>
                      <a:pt x="0" y="0"/>
                    </a:lnTo>
                    <a:lnTo>
                      <a:pt x="618" y="619"/>
                    </a:lnTo>
                    <a:close/>
                  </a:path>
                </a:pathLst>
              </a:custGeom>
              <a:grp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sz="1100" b="1" dirty="0">
                  <a:gradFill>
                    <a:gsLst>
                      <a:gs pos="0">
                        <a:schemeClr val="bg1">
                          <a:lumMod val="50000"/>
                        </a:schemeClr>
                      </a:gs>
                      <a:gs pos="100000">
                        <a:schemeClr val="bg1">
                          <a:lumMod val="50000"/>
                        </a:schemeClr>
                      </a:gs>
                    </a:gsLst>
                    <a:lin ang="5400000" scaled="0"/>
                  </a:gradFill>
                  <a:latin typeface="Open Sans" panose="020B0606030504020204" pitchFamily="34" charset="0"/>
                  <a:ea typeface="Roboto Condensed Regular"/>
                  <a:cs typeface="Open Sans" panose="020B0606030504020204" pitchFamily="34" charset="0"/>
                </a:endParaRPr>
              </a:p>
            </p:txBody>
          </p:sp>
          <p:sp>
            <p:nvSpPr>
              <p:cNvPr id="24" name="Freeform 121">
                <a:extLst>
                  <a:ext uri="{FF2B5EF4-FFF2-40B4-BE49-F238E27FC236}">
                    <a16:creationId xmlns:a16="http://schemas.microsoft.com/office/drawing/2014/main" id="{65D471E7-E2CF-4B73-9C39-DFC5EFBBA97A}"/>
                  </a:ext>
                </a:extLst>
              </p:cNvPr>
              <p:cNvSpPr>
                <a:spLocks/>
              </p:cNvSpPr>
              <p:nvPr/>
            </p:nvSpPr>
            <p:spPr bwMode="auto">
              <a:xfrm>
                <a:off x="4079828" y="2000384"/>
                <a:ext cx="616378" cy="704147"/>
              </a:xfrm>
              <a:custGeom>
                <a:avLst/>
                <a:gdLst>
                  <a:gd name="T0" fmla="*/ 0 w 618"/>
                  <a:gd name="T1" fmla="*/ 0 h 706"/>
                  <a:gd name="T2" fmla="*/ 0 w 618"/>
                  <a:gd name="T3" fmla="*/ 88 h 706"/>
                  <a:gd name="T4" fmla="*/ 618 w 618"/>
                  <a:gd name="T5" fmla="*/ 706 h 706"/>
                  <a:gd name="T6" fmla="*/ 618 w 618"/>
                  <a:gd name="T7" fmla="*/ 619 h 706"/>
                  <a:gd name="T8" fmla="*/ 0 w 618"/>
                  <a:gd name="T9" fmla="*/ 0 h 706"/>
                </a:gdLst>
                <a:ahLst/>
                <a:cxnLst>
                  <a:cxn ang="0">
                    <a:pos x="T0" y="T1"/>
                  </a:cxn>
                  <a:cxn ang="0">
                    <a:pos x="T2" y="T3"/>
                  </a:cxn>
                  <a:cxn ang="0">
                    <a:pos x="T4" y="T5"/>
                  </a:cxn>
                  <a:cxn ang="0">
                    <a:pos x="T6" y="T7"/>
                  </a:cxn>
                  <a:cxn ang="0">
                    <a:pos x="T8" y="T9"/>
                  </a:cxn>
                </a:cxnLst>
                <a:rect l="0" t="0" r="r" b="b"/>
                <a:pathLst>
                  <a:path w="618" h="706">
                    <a:moveTo>
                      <a:pt x="0" y="0"/>
                    </a:moveTo>
                    <a:lnTo>
                      <a:pt x="0" y="88"/>
                    </a:lnTo>
                    <a:lnTo>
                      <a:pt x="618" y="706"/>
                    </a:lnTo>
                    <a:lnTo>
                      <a:pt x="618" y="619"/>
                    </a:lnTo>
                    <a:lnTo>
                      <a:pt x="0" y="0"/>
                    </a:lnTo>
                    <a:close/>
                  </a:path>
                </a:pathLst>
              </a:custGeom>
              <a:solidFill>
                <a:srgbClr val="C5F0FF"/>
              </a:solidFill>
              <a:ln w="3175">
                <a:noFill/>
              </a:ln>
            </p:spPr>
            <p:txBody>
              <a:bodyPr vert="horz" wrap="square" lIns="91440" tIns="45720" rIns="91440" bIns="45720" numCol="1" anchor="t" anchorCtr="0" compatLnSpc="1">
                <a:prstTxWarp prst="textNoShape">
                  <a:avLst/>
                </a:prstTxWarp>
              </a:bodyPr>
              <a:lstStyle/>
              <a:p>
                <a:endParaRPr lang="ko-KR" altLang="en-US" sz="1600" dirty="0">
                  <a:solidFill>
                    <a:schemeClr val="tx1"/>
                  </a:solidFill>
                  <a:latin typeface="Open Sans" panose="020B0606030504020204" pitchFamily="34" charset="0"/>
                  <a:cs typeface="Open Sans" panose="020B0606030504020204" pitchFamily="34" charset="0"/>
                </a:endParaRPr>
              </a:p>
            </p:txBody>
          </p:sp>
          <p:sp>
            <p:nvSpPr>
              <p:cNvPr id="25" name="Rectangle 122">
                <a:extLst>
                  <a:ext uri="{FF2B5EF4-FFF2-40B4-BE49-F238E27FC236}">
                    <a16:creationId xmlns:a16="http://schemas.microsoft.com/office/drawing/2014/main" id="{058C1E85-4340-4A01-98F3-F285879D0501}"/>
                  </a:ext>
                </a:extLst>
              </p:cNvPr>
              <p:cNvSpPr>
                <a:spLocks noChangeArrowheads="1"/>
              </p:cNvSpPr>
              <p:nvPr/>
            </p:nvSpPr>
            <p:spPr bwMode="auto">
              <a:xfrm>
                <a:off x="4696206" y="2617759"/>
                <a:ext cx="1961837" cy="86772"/>
              </a:xfrm>
              <a:prstGeom prst="rect">
                <a:avLst/>
              </a:prstGeom>
              <a:solidFill>
                <a:srgbClr val="6DD9FF"/>
              </a:solidFill>
              <a:ln w="3175">
                <a:noFill/>
              </a:ln>
            </p:spPr>
            <p:txBody>
              <a:bodyPr vert="horz" wrap="square" lIns="91440" tIns="45720" rIns="91440" bIns="45720" numCol="1" anchor="t" anchorCtr="0" compatLnSpc="1">
                <a:prstTxWarp prst="textNoShape">
                  <a:avLst/>
                </a:prstTxWarp>
              </a:bodyPr>
              <a:lstStyle/>
              <a:p>
                <a:endParaRPr lang="ko-KR" altLang="en-US" sz="1600" dirty="0">
                  <a:solidFill>
                    <a:schemeClr val="tx1"/>
                  </a:solidFill>
                  <a:latin typeface="Open Sans" panose="020B0606030504020204" pitchFamily="34" charset="0"/>
                  <a:cs typeface="Open Sans" panose="020B0606030504020204" pitchFamily="34" charset="0"/>
                </a:endParaRPr>
              </a:p>
            </p:txBody>
          </p:sp>
        </p:grpSp>
      </p:grpSp>
      <p:grpSp>
        <p:nvGrpSpPr>
          <p:cNvPr id="27" name="그룹 72">
            <a:extLst>
              <a:ext uri="{FF2B5EF4-FFF2-40B4-BE49-F238E27FC236}">
                <a16:creationId xmlns:a16="http://schemas.microsoft.com/office/drawing/2014/main" id="{71963317-C686-41B7-83E1-1CEE2416F018}"/>
              </a:ext>
            </a:extLst>
          </p:cNvPr>
          <p:cNvGrpSpPr/>
          <p:nvPr/>
        </p:nvGrpSpPr>
        <p:grpSpPr>
          <a:xfrm>
            <a:off x="4791016" y="1681629"/>
            <a:ext cx="2933214" cy="1005234"/>
            <a:chOff x="4079828" y="2000384"/>
            <a:chExt cx="2578215" cy="704147"/>
          </a:xfrm>
          <a:solidFill>
            <a:srgbClr val="11C1FF"/>
          </a:solidFill>
        </p:grpSpPr>
        <p:sp>
          <p:nvSpPr>
            <p:cNvPr id="28" name="Freeform 120">
              <a:extLst>
                <a:ext uri="{FF2B5EF4-FFF2-40B4-BE49-F238E27FC236}">
                  <a16:creationId xmlns:a16="http://schemas.microsoft.com/office/drawing/2014/main" id="{412120B2-A9A2-4316-B6D6-BB8B1B4A5D75}"/>
                </a:ext>
              </a:extLst>
            </p:cNvPr>
            <p:cNvSpPr>
              <a:spLocks/>
            </p:cNvSpPr>
            <p:nvPr/>
          </p:nvSpPr>
          <p:spPr bwMode="auto">
            <a:xfrm>
              <a:off x="4079828" y="2005917"/>
              <a:ext cx="2578215" cy="617376"/>
            </a:xfrm>
            <a:custGeom>
              <a:avLst/>
              <a:gdLst>
                <a:gd name="T0" fmla="*/ 618 w 2585"/>
                <a:gd name="T1" fmla="*/ 619 h 619"/>
                <a:gd name="T2" fmla="*/ 2585 w 2585"/>
                <a:gd name="T3" fmla="*/ 619 h 619"/>
                <a:gd name="T4" fmla="*/ 1967 w 2585"/>
                <a:gd name="T5" fmla="*/ 0 h 619"/>
                <a:gd name="T6" fmla="*/ 0 w 2585"/>
                <a:gd name="T7" fmla="*/ 0 h 619"/>
                <a:gd name="T8" fmla="*/ 618 w 2585"/>
                <a:gd name="T9" fmla="*/ 619 h 619"/>
              </a:gdLst>
              <a:ahLst/>
              <a:cxnLst>
                <a:cxn ang="0">
                  <a:pos x="T0" y="T1"/>
                </a:cxn>
                <a:cxn ang="0">
                  <a:pos x="T2" y="T3"/>
                </a:cxn>
                <a:cxn ang="0">
                  <a:pos x="T4" y="T5"/>
                </a:cxn>
                <a:cxn ang="0">
                  <a:pos x="T6" y="T7"/>
                </a:cxn>
                <a:cxn ang="0">
                  <a:pos x="T8" y="T9"/>
                </a:cxn>
              </a:cxnLst>
              <a:rect l="0" t="0" r="r" b="b"/>
              <a:pathLst>
                <a:path w="2585" h="619">
                  <a:moveTo>
                    <a:pt x="618" y="619"/>
                  </a:moveTo>
                  <a:lnTo>
                    <a:pt x="2585" y="619"/>
                  </a:lnTo>
                  <a:lnTo>
                    <a:pt x="1967" y="0"/>
                  </a:lnTo>
                  <a:lnTo>
                    <a:pt x="0" y="0"/>
                  </a:lnTo>
                  <a:lnTo>
                    <a:pt x="618" y="619"/>
                  </a:lnTo>
                  <a:close/>
                </a:path>
              </a:pathLst>
            </a:custGeom>
            <a:grp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sz="1100" b="1" dirty="0">
                <a:gradFill>
                  <a:gsLst>
                    <a:gs pos="0">
                      <a:schemeClr val="bg1">
                        <a:lumMod val="50000"/>
                      </a:schemeClr>
                    </a:gs>
                    <a:gs pos="100000">
                      <a:schemeClr val="bg1">
                        <a:lumMod val="50000"/>
                      </a:schemeClr>
                    </a:gs>
                  </a:gsLst>
                  <a:lin ang="5400000" scaled="0"/>
                </a:gradFill>
                <a:latin typeface="Open Sans" panose="020B0606030504020204" pitchFamily="34" charset="0"/>
                <a:ea typeface="Roboto Condensed Regular"/>
                <a:cs typeface="Open Sans" panose="020B0606030504020204" pitchFamily="34" charset="0"/>
              </a:endParaRPr>
            </a:p>
          </p:txBody>
        </p:sp>
        <p:sp>
          <p:nvSpPr>
            <p:cNvPr id="29" name="Freeform 121">
              <a:extLst>
                <a:ext uri="{FF2B5EF4-FFF2-40B4-BE49-F238E27FC236}">
                  <a16:creationId xmlns:a16="http://schemas.microsoft.com/office/drawing/2014/main" id="{0CFCB541-91A3-4268-9B68-1C9C1EBD8CC3}"/>
                </a:ext>
              </a:extLst>
            </p:cNvPr>
            <p:cNvSpPr>
              <a:spLocks/>
            </p:cNvSpPr>
            <p:nvPr/>
          </p:nvSpPr>
          <p:spPr bwMode="auto">
            <a:xfrm>
              <a:off x="4079828" y="2000384"/>
              <a:ext cx="616378" cy="704147"/>
            </a:xfrm>
            <a:custGeom>
              <a:avLst/>
              <a:gdLst>
                <a:gd name="T0" fmla="*/ 0 w 618"/>
                <a:gd name="T1" fmla="*/ 0 h 706"/>
                <a:gd name="T2" fmla="*/ 0 w 618"/>
                <a:gd name="T3" fmla="*/ 88 h 706"/>
                <a:gd name="T4" fmla="*/ 618 w 618"/>
                <a:gd name="T5" fmla="*/ 706 h 706"/>
                <a:gd name="T6" fmla="*/ 618 w 618"/>
                <a:gd name="T7" fmla="*/ 619 h 706"/>
                <a:gd name="T8" fmla="*/ 0 w 618"/>
                <a:gd name="T9" fmla="*/ 0 h 706"/>
              </a:gdLst>
              <a:ahLst/>
              <a:cxnLst>
                <a:cxn ang="0">
                  <a:pos x="T0" y="T1"/>
                </a:cxn>
                <a:cxn ang="0">
                  <a:pos x="T2" y="T3"/>
                </a:cxn>
                <a:cxn ang="0">
                  <a:pos x="T4" y="T5"/>
                </a:cxn>
                <a:cxn ang="0">
                  <a:pos x="T6" y="T7"/>
                </a:cxn>
                <a:cxn ang="0">
                  <a:pos x="T8" y="T9"/>
                </a:cxn>
              </a:cxnLst>
              <a:rect l="0" t="0" r="r" b="b"/>
              <a:pathLst>
                <a:path w="618" h="706">
                  <a:moveTo>
                    <a:pt x="0" y="0"/>
                  </a:moveTo>
                  <a:lnTo>
                    <a:pt x="0" y="88"/>
                  </a:lnTo>
                  <a:lnTo>
                    <a:pt x="618" y="706"/>
                  </a:lnTo>
                  <a:lnTo>
                    <a:pt x="618" y="619"/>
                  </a:lnTo>
                  <a:lnTo>
                    <a:pt x="0" y="0"/>
                  </a:lnTo>
                  <a:close/>
                </a:path>
              </a:pathLst>
            </a:custGeom>
            <a:solidFill>
              <a:srgbClr val="89E0FF"/>
            </a:solidFill>
            <a:ln w="3175">
              <a:noFill/>
            </a:ln>
          </p:spPr>
          <p:txBody>
            <a:bodyPr vert="horz" wrap="square" lIns="91440" tIns="45720" rIns="91440" bIns="45720" numCol="1" anchor="t" anchorCtr="0" compatLnSpc="1">
              <a:prstTxWarp prst="textNoShape">
                <a:avLst/>
              </a:prstTxWarp>
            </a:bodyPr>
            <a:lstStyle/>
            <a:p>
              <a:endParaRPr lang="ko-KR" altLang="en-US" sz="1600" dirty="0">
                <a:solidFill>
                  <a:schemeClr val="tx1"/>
                </a:solidFill>
                <a:latin typeface="Open Sans" panose="020B0606030504020204" pitchFamily="34" charset="0"/>
                <a:cs typeface="Open Sans" panose="020B0606030504020204" pitchFamily="34" charset="0"/>
              </a:endParaRPr>
            </a:p>
          </p:txBody>
        </p:sp>
        <p:sp>
          <p:nvSpPr>
            <p:cNvPr id="30" name="Rectangle 122">
              <a:extLst>
                <a:ext uri="{FF2B5EF4-FFF2-40B4-BE49-F238E27FC236}">
                  <a16:creationId xmlns:a16="http://schemas.microsoft.com/office/drawing/2014/main" id="{C049EB0C-0C8E-4157-A0C2-F13FD815153E}"/>
                </a:ext>
              </a:extLst>
            </p:cNvPr>
            <p:cNvSpPr>
              <a:spLocks noChangeArrowheads="1"/>
            </p:cNvSpPr>
            <p:nvPr/>
          </p:nvSpPr>
          <p:spPr bwMode="auto">
            <a:xfrm>
              <a:off x="4696206" y="2617759"/>
              <a:ext cx="1961837" cy="86772"/>
            </a:xfrm>
            <a:prstGeom prst="rect">
              <a:avLst/>
            </a:prstGeom>
            <a:solidFill>
              <a:srgbClr val="008BBC"/>
            </a:solidFill>
            <a:ln w="3175">
              <a:noFill/>
            </a:ln>
          </p:spPr>
          <p:txBody>
            <a:bodyPr vert="horz" wrap="square" lIns="91440" tIns="45720" rIns="91440" bIns="45720" numCol="1" anchor="t" anchorCtr="0" compatLnSpc="1">
              <a:prstTxWarp prst="textNoShape">
                <a:avLst/>
              </a:prstTxWarp>
            </a:bodyPr>
            <a:lstStyle/>
            <a:p>
              <a:endParaRPr lang="ko-KR" altLang="en-US" sz="1600" dirty="0">
                <a:solidFill>
                  <a:schemeClr val="tx1"/>
                </a:solidFill>
                <a:latin typeface="Open Sans" panose="020B0606030504020204" pitchFamily="34" charset="0"/>
                <a:cs typeface="Open Sans" panose="020B0606030504020204" pitchFamily="34" charset="0"/>
              </a:endParaRPr>
            </a:p>
          </p:txBody>
        </p:sp>
      </p:grpSp>
      <p:cxnSp>
        <p:nvCxnSpPr>
          <p:cNvPr id="35" name="Elbow Connector 77">
            <a:extLst>
              <a:ext uri="{FF2B5EF4-FFF2-40B4-BE49-F238E27FC236}">
                <a16:creationId xmlns:a16="http://schemas.microsoft.com/office/drawing/2014/main" id="{38E96B40-518A-41D8-A8E8-9441E5FE2A83}"/>
              </a:ext>
            </a:extLst>
          </p:cNvPr>
          <p:cNvCxnSpPr>
            <a:cxnSpLocks/>
          </p:cNvCxnSpPr>
          <p:nvPr/>
        </p:nvCxnSpPr>
        <p:spPr>
          <a:xfrm rot="10800000">
            <a:off x="3996171" y="1818629"/>
            <a:ext cx="1003439" cy="270868"/>
          </a:xfrm>
          <a:prstGeom prst="bentConnector3">
            <a:avLst>
              <a:gd name="adj1" fmla="val 50000"/>
            </a:avLst>
          </a:prstGeom>
          <a:ln w="12700" cmpd="sng">
            <a:solidFill>
              <a:srgbClr val="008BBC"/>
            </a:solidFill>
            <a:prstDash val="sysDash"/>
            <a:headEnd type="oval" w="lg" len="lg"/>
            <a:tailEnd type="triangle"/>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36" name="Elbow Connector 81">
            <a:extLst>
              <a:ext uri="{FF2B5EF4-FFF2-40B4-BE49-F238E27FC236}">
                <a16:creationId xmlns:a16="http://schemas.microsoft.com/office/drawing/2014/main" id="{387D6828-2082-474E-9677-1607EC13224F}"/>
              </a:ext>
            </a:extLst>
          </p:cNvPr>
          <p:cNvCxnSpPr>
            <a:cxnSpLocks/>
            <a:endCxn id="46" idx="3"/>
          </p:cNvCxnSpPr>
          <p:nvPr/>
        </p:nvCxnSpPr>
        <p:spPr>
          <a:xfrm rot="10800000">
            <a:off x="4021795" y="5282188"/>
            <a:ext cx="1110853" cy="125206"/>
          </a:xfrm>
          <a:prstGeom prst="bentConnector3">
            <a:avLst>
              <a:gd name="adj1" fmla="val 50000"/>
            </a:avLst>
          </a:prstGeom>
          <a:ln w="12700" cmpd="sng">
            <a:solidFill>
              <a:schemeClr val="accent5">
                <a:lumMod val="75000"/>
              </a:schemeClr>
            </a:solidFill>
            <a:prstDash val="sysDash"/>
            <a:headEnd type="oval" w="lg" len="lg"/>
            <a:tailEnd type="triangle"/>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37" name="Elbow Connector 82">
            <a:extLst>
              <a:ext uri="{FF2B5EF4-FFF2-40B4-BE49-F238E27FC236}">
                <a16:creationId xmlns:a16="http://schemas.microsoft.com/office/drawing/2014/main" id="{5846EA1D-FA70-4E83-AF6C-B48F58319D97}"/>
              </a:ext>
            </a:extLst>
          </p:cNvPr>
          <p:cNvCxnSpPr>
            <a:cxnSpLocks/>
            <a:stCxn id="34" idx="3"/>
            <a:endCxn id="44" idx="1"/>
          </p:cNvCxnSpPr>
          <p:nvPr/>
        </p:nvCxnSpPr>
        <p:spPr>
          <a:xfrm flipV="1">
            <a:off x="7790626" y="2392860"/>
            <a:ext cx="678517" cy="632556"/>
          </a:xfrm>
          <a:prstGeom prst="bentConnector3">
            <a:avLst>
              <a:gd name="adj1" fmla="val 50000"/>
            </a:avLst>
          </a:prstGeom>
          <a:ln w="12700" cmpd="sng">
            <a:solidFill>
              <a:schemeClr val="accent3"/>
            </a:solidFill>
            <a:prstDash val="sysDash"/>
            <a:headEnd type="oval" w="lg" len="lg"/>
            <a:tailEnd type="triangle"/>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38" name="Elbow Connector 84">
            <a:extLst>
              <a:ext uri="{FF2B5EF4-FFF2-40B4-BE49-F238E27FC236}">
                <a16:creationId xmlns:a16="http://schemas.microsoft.com/office/drawing/2014/main" id="{13860F81-BB11-41E8-9C51-1275CD2D5D72}"/>
              </a:ext>
            </a:extLst>
          </p:cNvPr>
          <p:cNvCxnSpPr>
            <a:cxnSpLocks/>
          </p:cNvCxnSpPr>
          <p:nvPr/>
        </p:nvCxnSpPr>
        <p:spPr>
          <a:xfrm>
            <a:off x="7715233" y="4275082"/>
            <a:ext cx="762344" cy="644791"/>
          </a:xfrm>
          <a:prstGeom prst="bentConnector3">
            <a:avLst>
              <a:gd name="adj1" fmla="val 50000"/>
            </a:avLst>
          </a:prstGeom>
          <a:ln w="12700" cmpd="sng">
            <a:solidFill>
              <a:srgbClr val="93E3FF"/>
            </a:solidFill>
            <a:prstDash val="sysDash"/>
            <a:headEnd type="oval" w="lg" len="lg"/>
            <a:tailEnd type="triangle"/>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43" name="Rectangle: Rounded Corners 42">
            <a:extLst>
              <a:ext uri="{FF2B5EF4-FFF2-40B4-BE49-F238E27FC236}">
                <a16:creationId xmlns:a16="http://schemas.microsoft.com/office/drawing/2014/main" id="{887A17FF-2C54-4DDC-9F1E-558779FCE401}"/>
              </a:ext>
            </a:extLst>
          </p:cNvPr>
          <p:cNvSpPr/>
          <p:nvPr/>
        </p:nvSpPr>
        <p:spPr>
          <a:xfrm>
            <a:off x="338152" y="1467410"/>
            <a:ext cx="3683642" cy="1820276"/>
          </a:xfrm>
          <a:prstGeom prst="roundRect">
            <a:avLst>
              <a:gd name="adj" fmla="val 2325"/>
            </a:avLst>
          </a:prstGeom>
          <a:solidFill>
            <a:schemeClr val="tx1">
              <a:lumMod val="95000"/>
              <a:lumOff val="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1200" dirty="0">
                <a:latin typeface="Open Sans" panose="020B0606030504020204" pitchFamily="34" charset="0"/>
                <a:ea typeface="Open Sans" panose="020B0606030504020204" pitchFamily="34" charset="0"/>
                <a:cs typeface="Open Sans" panose="020B0606030504020204" pitchFamily="34" charset="0"/>
              </a:rPr>
              <a:t>In Lithium-ion battery, electricity is generated through chemical reactions of lithium. Thus, Lithium is an essential component of cathode, however, lithium is very unstable (reactive) in the element form, thus the combination of lithium and oxygen, i.e., lithium oxide is used for cathode. Typically, cathode is made from a chemical compound such as lithium-cobalt oxide (LiCoO2) or lithium iron phosphate (LiFePO4)</a:t>
            </a:r>
            <a:endParaRPr lang="en-IN"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Rounded Corners 43">
            <a:extLst>
              <a:ext uri="{FF2B5EF4-FFF2-40B4-BE49-F238E27FC236}">
                <a16:creationId xmlns:a16="http://schemas.microsoft.com/office/drawing/2014/main" id="{2639D7EC-16C6-4398-9944-66A0FA317C07}"/>
              </a:ext>
            </a:extLst>
          </p:cNvPr>
          <p:cNvSpPr/>
          <p:nvPr/>
        </p:nvSpPr>
        <p:spPr>
          <a:xfrm>
            <a:off x="8469143" y="1645810"/>
            <a:ext cx="3416942" cy="1494100"/>
          </a:xfrm>
          <a:prstGeom prst="roundRect">
            <a:avLst>
              <a:gd name="adj" fmla="val 2325"/>
            </a:avLst>
          </a:prstGeom>
          <a:solidFill>
            <a:schemeClr val="tx1">
              <a:lumMod val="95000"/>
              <a:lumOff val="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1200" dirty="0">
                <a:latin typeface="Open Sans" panose="020B0606030504020204" pitchFamily="34" charset="0"/>
                <a:ea typeface="Open Sans" panose="020B0606030504020204" pitchFamily="34" charset="0"/>
                <a:cs typeface="Open Sans" panose="020B0606030504020204" pitchFamily="34" charset="0"/>
              </a:rPr>
              <a:t>Sits between the two electrodes to allow the movement of lithium ions between the two electrodes, however the electrolyte doesn’t let electrons to pass. The electrolyte primarily includes salts and solvents. Salts act as a passage for lithium ion and solvents are organic liquid used to dissolve the salt.</a:t>
            </a:r>
            <a:endParaRPr lang="en-IN"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Rounded Corners 44">
            <a:extLst>
              <a:ext uri="{FF2B5EF4-FFF2-40B4-BE49-F238E27FC236}">
                <a16:creationId xmlns:a16="http://schemas.microsoft.com/office/drawing/2014/main" id="{43F378E2-DAA4-487D-B771-76DD8F024FD9}"/>
              </a:ext>
            </a:extLst>
          </p:cNvPr>
          <p:cNvSpPr/>
          <p:nvPr/>
        </p:nvSpPr>
        <p:spPr>
          <a:xfrm>
            <a:off x="8486887" y="4300253"/>
            <a:ext cx="3399198" cy="1567148"/>
          </a:xfrm>
          <a:prstGeom prst="roundRect">
            <a:avLst>
              <a:gd name="adj" fmla="val 2325"/>
            </a:avLst>
          </a:prstGeom>
          <a:solidFill>
            <a:schemeClr val="tx1">
              <a:lumMod val="95000"/>
              <a:lumOff val="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1200" dirty="0">
                <a:latin typeface="Open Sans" panose="020B0606030504020204" pitchFamily="34" charset="0"/>
                <a:ea typeface="Open Sans" panose="020B0606030504020204" pitchFamily="34" charset="0"/>
                <a:cs typeface="Open Sans" panose="020B0606030504020204" pitchFamily="34" charset="0"/>
              </a:rPr>
              <a:t>Placed between the two electrodes to block the flow of electrons inside the battery and prevent short-circuiting, further the separator includes dense micropores to allow the lithium ions to pass through. Typically, separators are made of polypropylene (PP), polyethylene (PE) and other plastics.</a:t>
            </a:r>
          </a:p>
        </p:txBody>
      </p:sp>
      <p:sp>
        <p:nvSpPr>
          <p:cNvPr id="46" name="Rectangle: Rounded Corners 45">
            <a:extLst>
              <a:ext uri="{FF2B5EF4-FFF2-40B4-BE49-F238E27FC236}">
                <a16:creationId xmlns:a16="http://schemas.microsoft.com/office/drawing/2014/main" id="{470EA5C8-1EB4-4CA5-A7E6-A88F093D462C}"/>
              </a:ext>
            </a:extLst>
          </p:cNvPr>
          <p:cNvSpPr/>
          <p:nvPr/>
        </p:nvSpPr>
        <p:spPr>
          <a:xfrm>
            <a:off x="338152" y="4841507"/>
            <a:ext cx="3683642" cy="881361"/>
          </a:xfrm>
          <a:prstGeom prst="roundRect">
            <a:avLst>
              <a:gd name="adj" fmla="val 2325"/>
            </a:avLst>
          </a:prstGeom>
          <a:solidFill>
            <a:schemeClr val="tx1">
              <a:lumMod val="95000"/>
              <a:lumOff val="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1200" dirty="0">
                <a:latin typeface="Open Sans" panose="020B0606030504020204" pitchFamily="34" charset="0"/>
                <a:ea typeface="Open Sans" panose="020B0606030504020204" pitchFamily="34" charset="0"/>
                <a:cs typeface="Open Sans" panose="020B0606030504020204" pitchFamily="34" charset="0"/>
              </a:rPr>
              <a:t>Typically made from carbon (graphite), primarily due to its structural stability, low electrochemical reactivity, high lithium-ion holding capacity, etc.</a:t>
            </a:r>
          </a:p>
        </p:txBody>
      </p:sp>
      <p:sp>
        <p:nvSpPr>
          <p:cNvPr id="5" name="TextBox 4">
            <a:extLst>
              <a:ext uri="{FF2B5EF4-FFF2-40B4-BE49-F238E27FC236}">
                <a16:creationId xmlns:a16="http://schemas.microsoft.com/office/drawing/2014/main" id="{B32A76C2-4469-4FE4-A176-155B49981CAE}"/>
              </a:ext>
            </a:extLst>
          </p:cNvPr>
          <p:cNvSpPr txBox="1"/>
          <p:nvPr/>
        </p:nvSpPr>
        <p:spPr>
          <a:xfrm>
            <a:off x="5832763" y="1909566"/>
            <a:ext cx="990977" cy="338554"/>
          </a:xfrm>
          <a:prstGeom prst="rect">
            <a:avLst/>
          </a:prstGeom>
          <a:noFill/>
        </p:spPr>
        <p:txBody>
          <a:bodyPr wrap="non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Cathode</a:t>
            </a: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7C6CB7CF-3F45-44E9-AF41-137E420714AF}"/>
              </a:ext>
            </a:extLst>
          </p:cNvPr>
          <p:cNvSpPr txBox="1"/>
          <p:nvPr/>
        </p:nvSpPr>
        <p:spPr>
          <a:xfrm>
            <a:off x="5837986" y="3667919"/>
            <a:ext cx="1123128" cy="338554"/>
          </a:xfrm>
          <a:prstGeom prst="rect">
            <a:avLst/>
          </a:prstGeom>
          <a:noFill/>
        </p:spPr>
        <p:txBody>
          <a:bodyPr wrap="non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Separator</a:t>
            </a: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2255E1AA-BDB7-4711-98E0-0B39C341FE9A}"/>
              </a:ext>
            </a:extLst>
          </p:cNvPr>
          <p:cNvSpPr txBox="1"/>
          <p:nvPr/>
        </p:nvSpPr>
        <p:spPr>
          <a:xfrm>
            <a:off x="5791650" y="5387545"/>
            <a:ext cx="805029" cy="338554"/>
          </a:xfrm>
          <a:prstGeom prst="rect">
            <a:avLst/>
          </a:prstGeom>
          <a:noFill/>
        </p:spPr>
        <p:txBody>
          <a:bodyPr wrap="non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Anode</a:t>
            </a: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177AC80A-CB1A-44E8-B229-0B16EF3DC7A6}"/>
              </a:ext>
            </a:extLst>
          </p:cNvPr>
          <p:cNvSpPr txBox="1"/>
          <p:nvPr/>
        </p:nvSpPr>
        <p:spPr>
          <a:xfrm>
            <a:off x="6609790" y="2856139"/>
            <a:ext cx="1180836" cy="338554"/>
          </a:xfrm>
          <a:prstGeom prst="rect">
            <a:avLst/>
          </a:prstGeom>
          <a:noFill/>
        </p:spPr>
        <p:txBody>
          <a:bodyPr wrap="non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Electrolyte</a:t>
            </a: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263022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175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250"/>
                                            <p:tgtEl>
                                              <p:spTgt spid="35"/>
                                            </p:tgtEl>
                                          </p:cBhvr>
                                        </p:animEffect>
                                      </p:childTnLst>
                                    </p:cTn>
                                  </p:par>
                                  <p:par>
                                    <p:cTn id="8" presetID="22" presetClass="entr" presetSubtype="2" fill="hold" nodeType="withEffect">
                                      <p:stCondLst>
                                        <p:cond delay="1750"/>
                                      </p:stCondLst>
                                      <p:childTnLst>
                                        <p:set>
                                          <p:cBhvr>
                                            <p:cTn id="9" dur="1" fill="hold">
                                              <p:stCondLst>
                                                <p:cond delay="0"/>
                                              </p:stCondLst>
                                            </p:cTn>
                                            <p:tgtEl>
                                              <p:spTgt spid="36"/>
                                            </p:tgtEl>
                                            <p:attrNameLst>
                                              <p:attrName>style.visibility</p:attrName>
                                            </p:attrNameLst>
                                          </p:cBhvr>
                                          <p:to>
                                            <p:strVal val="visible"/>
                                          </p:to>
                                        </p:set>
                                        <p:animEffect transition="in" filter="wipe(right)">
                                          <p:cBhvr>
                                            <p:cTn id="10" dur="250"/>
                                            <p:tgtEl>
                                              <p:spTgt spid="36"/>
                                            </p:tgtEl>
                                          </p:cBhvr>
                                        </p:animEffect>
                                      </p:childTnLst>
                                    </p:cTn>
                                  </p:par>
                                  <p:par>
                                    <p:cTn id="11" presetID="22" presetClass="entr" presetSubtype="8" fill="hold" nodeType="withEffect">
                                      <p:stCondLst>
                                        <p:cond delay="150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250"/>
                                            <p:tgtEl>
                                              <p:spTgt spid="37"/>
                                            </p:tgtEl>
                                          </p:cBhvr>
                                        </p:animEffect>
                                      </p:childTnLst>
                                    </p:cTn>
                                  </p:par>
                                  <p:par>
                                    <p:cTn id="14" presetID="22" presetClass="entr" presetSubtype="8" fill="hold" nodeType="withEffect">
                                      <p:stCondLst>
                                        <p:cond delay="125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250"/>
                                            <p:tgtEl>
                                              <p:spTgt spid="38"/>
                                            </p:tgtEl>
                                          </p:cBhvr>
                                        </p:animEffect>
                                      </p:childTnLst>
                                    </p:cTn>
                                  </p:par>
                                  <p:par>
                                    <p:cTn id="17" presetID="2" presetClass="entr" presetSubtype="4" fill="hold" nodeType="withEffect" p14:presetBounceEnd="56000">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14:bounceEnd="56000">
                                          <p:cBhvr additive="base">
                                            <p:cTn id="19" dur="1250" fill="hold"/>
                                            <p:tgtEl>
                                              <p:spTgt spid="27"/>
                                            </p:tgtEl>
                                            <p:attrNameLst>
                                              <p:attrName>ppt_x</p:attrName>
                                            </p:attrNameLst>
                                          </p:cBhvr>
                                          <p:tavLst>
                                            <p:tav tm="0">
                                              <p:val>
                                                <p:strVal val="#ppt_x"/>
                                              </p:val>
                                            </p:tav>
                                            <p:tav tm="100000">
                                              <p:val>
                                                <p:strVal val="#ppt_x"/>
                                              </p:val>
                                            </p:tav>
                                          </p:tavLst>
                                        </p:anim>
                                        <p:anim calcmode="lin" valueType="num" p14:bounceEnd="56000">
                                          <p:cBhvr additive="base">
                                            <p:cTn id="20" dur="125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56000">
                                      <p:stCondLst>
                                        <p:cond delay="750"/>
                                      </p:stCondLst>
                                      <p:childTnLst>
                                        <p:set>
                                          <p:cBhvr>
                                            <p:cTn id="22" dur="1" fill="hold">
                                              <p:stCondLst>
                                                <p:cond delay="0"/>
                                              </p:stCondLst>
                                            </p:cTn>
                                            <p:tgtEl>
                                              <p:spTgt spid="10"/>
                                            </p:tgtEl>
                                            <p:attrNameLst>
                                              <p:attrName>style.visibility</p:attrName>
                                            </p:attrNameLst>
                                          </p:cBhvr>
                                          <p:to>
                                            <p:strVal val="visible"/>
                                          </p:to>
                                        </p:set>
                                        <p:anim calcmode="lin" valueType="num" p14:bounceEnd="56000">
                                          <p:cBhvr additive="base">
                                            <p:cTn id="23" dur="1250" fill="hold"/>
                                            <p:tgtEl>
                                              <p:spTgt spid="10"/>
                                            </p:tgtEl>
                                            <p:attrNameLst>
                                              <p:attrName>ppt_x</p:attrName>
                                            </p:attrNameLst>
                                          </p:cBhvr>
                                          <p:tavLst>
                                            <p:tav tm="0">
                                              <p:val>
                                                <p:strVal val="#ppt_x"/>
                                              </p:val>
                                            </p:tav>
                                            <p:tav tm="100000">
                                              <p:val>
                                                <p:strVal val="#ppt_x"/>
                                              </p:val>
                                            </p:tav>
                                          </p:tavLst>
                                        </p:anim>
                                        <p:anim calcmode="lin" valueType="num" p14:bounceEnd="56000">
                                          <p:cBhvr additive="base">
                                            <p:cTn id="24"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175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250"/>
                                            <p:tgtEl>
                                              <p:spTgt spid="35"/>
                                            </p:tgtEl>
                                          </p:cBhvr>
                                        </p:animEffect>
                                      </p:childTnLst>
                                    </p:cTn>
                                  </p:par>
                                  <p:par>
                                    <p:cTn id="8" presetID="22" presetClass="entr" presetSubtype="2" fill="hold" nodeType="withEffect">
                                      <p:stCondLst>
                                        <p:cond delay="1750"/>
                                      </p:stCondLst>
                                      <p:childTnLst>
                                        <p:set>
                                          <p:cBhvr>
                                            <p:cTn id="9" dur="1" fill="hold">
                                              <p:stCondLst>
                                                <p:cond delay="0"/>
                                              </p:stCondLst>
                                            </p:cTn>
                                            <p:tgtEl>
                                              <p:spTgt spid="36"/>
                                            </p:tgtEl>
                                            <p:attrNameLst>
                                              <p:attrName>style.visibility</p:attrName>
                                            </p:attrNameLst>
                                          </p:cBhvr>
                                          <p:to>
                                            <p:strVal val="visible"/>
                                          </p:to>
                                        </p:set>
                                        <p:animEffect transition="in" filter="wipe(right)">
                                          <p:cBhvr>
                                            <p:cTn id="10" dur="250"/>
                                            <p:tgtEl>
                                              <p:spTgt spid="36"/>
                                            </p:tgtEl>
                                          </p:cBhvr>
                                        </p:animEffect>
                                      </p:childTnLst>
                                    </p:cTn>
                                  </p:par>
                                  <p:par>
                                    <p:cTn id="11" presetID="22" presetClass="entr" presetSubtype="8" fill="hold" nodeType="withEffect">
                                      <p:stCondLst>
                                        <p:cond delay="150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250"/>
                                            <p:tgtEl>
                                              <p:spTgt spid="37"/>
                                            </p:tgtEl>
                                          </p:cBhvr>
                                        </p:animEffect>
                                      </p:childTnLst>
                                    </p:cTn>
                                  </p:par>
                                  <p:par>
                                    <p:cTn id="14" presetID="22" presetClass="entr" presetSubtype="8" fill="hold" nodeType="withEffect">
                                      <p:stCondLst>
                                        <p:cond delay="125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250"/>
                                            <p:tgtEl>
                                              <p:spTgt spid="38"/>
                                            </p:tgtEl>
                                          </p:cBhvr>
                                        </p:animEffect>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250" fill="hold"/>
                                            <p:tgtEl>
                                              <p:spTgt spid="27"/>
                                            </p:tgtEl>
                                            <p:attrNameLst>
                                              <p:attrName>ppt_x</p:attrName>
                                            </p:attrNameLst>
                                          </p:cBhvr>
                                          <p:tavLst>
                                            <p:tav tm="0">
                                              <p:val>
                                                <p:strVal val="#ppt_x"/>
                                              </p:val>
                                            </p:tav>
                                            <p:tav tm="100000">
                                              <p:val>
                                                <p:strVal val="#ppt_x"/>
                                              </p:val>
                                            </p:tav>
                                          </p:tavLst>
                                        </p:anim>
                                        <p:anim calcmode="lin" valueType="num">
                                          <p:cBhvr additive="base">
                                            <p:cTn id="20" dur="125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250" fill="hold"/>
                                            <p:tgtEl>
                                              <p:spTgt spid="10"/>
                                            </p:tgtEl>
                                            <p:attrNameLst>
                                              <p:attrName>ppt_x</p:attrName>
                                            </p:attrNameLst>
                                          </p:cBhvr>
                                          <p:tavLst>
                                            <p:tav tm="0">
                                              <p:val>
                                                <p:strVal val="#ppt_x"/>
                                              </p:val>
                                            </p:tav>
                                            <p:tav tm="100000">
                                              <p:val>
                                                <p:strVal val="#ppt_x"/>
                                              </p:val>
                                            </p:tav>
                                          </p:tavLst>
                                        </p:anim>
                                        <p:anim calcmode="lin" valueType="num">
                                          <p:cBhvr additive="base">
                                            <p:cTn id="24"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847256-8716-4851-B4F3-5AF7A5BF2874}"/>
              </a:ext>
            </a:extLst>
          </p:cNvPr>
          <p:cNvSpPr txBox="1"/>
          <p:nvPr/>
        </p:nvSpPr>
        <p:spPr>
          <a:xfrm>
            <a:off x="774700" y="419100"/>
            <a:ext cx="8004242" cy="646331"/>
          </a:xfrm>
          <a:prstGeom prst="rect">
            <a:avLst/>
          </a:prstGeom>
          <a:noFill/>
        </p:spPr>
        <p:txBody>
          <a:bodyPr wrap="none" rtlCol="0">
            <a:spAutoFit/>
          </a:bodyPr>
          <a:lstStyle/>
          <a:p>
            <a:r>
              <a:rPr lang="en-US" sz="3600" dirty="0">
                <a:solidFill>
                  <a:srgbClr val="C00000"/>
                </a:solidFill>
                <a:latin typeface="Open Sans" panose="020B0606030504020204" pitchFamily="34" charset="0"/>
                <a:ea typeface="Open Sans" panose="020B0606030504020204" pitchFamily="34" charset="0"/>
                <a:cs typeface="Open Sans" panose="020B0606030504020204" pitchFamily="34" charset="0"/>
              </a:rPr>
              <a:t>WORKING OF LITHIUM-ION BATTERY</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id="{348E166C-424E-4F43-9414-59FE456AA114}"/>
              </a:ext>
            </a:extLst>
          </p:cNvPr>
          <p:cNvGrpSpPr/>
          <p:nvPr/>
        </p:nvGrpSpPr>
        <p:grpSpPr>
          <a:xfrm>
            <a:off x="836929" y="1401908"/>
            <a:ext cx="4614042" cy="2929564"/>
            <a:chOff x="966952" y="1625624"/>
            <a:chExt cx="8398901" cy="4634599"/>
          </a:xfrm>
        </p:grpSpPr>
        <p:pic>
          <p:nvPicPr>
            <p:cNvPr id="5" name="Picture 4">
              <a:extLst>
                <a:ext uri="{FF2B5EF4-FFF2-40B4-BE49-F238E27FC236}">
                  <a16:creationId xmlns:a16="http://schemas.microsoft.com/office/drawing/2014/main" id="{CBDEB11A-2B2C-478A-82AA-844F45A5187A}"/>
                </a:ext>
              </a:extLst>
            </p:cNvPr>
            <p:cNvPicPr>
              <a:picLocks noChangeAspect="1"/>
            </p:cNvPicPr>
            <p:nvPr/>
          </p:nvPicPr>
          <p:blipFill rotWithShape="1">
            <a:blip r:embed="rId2"/>
            <a:srcRect l="12201" t="7368" r="1461"/>
            <a:stretch/>
          </p:blipFill>
          <p:spPr>
            <a:xfrm>
              <a:off x="966952" y="1625624"/>
              <a:ext cx="8398901" cy="4634599"/>
            </a:xfrm>
            <a:prstGeom prst="rect">
              <a:avLst/>
            </a:prstGeom>
          </p:spPr>
        </p:pic>
        <p:sp>
          <p:nvSpPr>
            <p:cNvPr id="39" name="Rectangle 38">
              <a:extLst>
                <a:ext uri="{FF2B5EF4-FFF2-40B4-BE49-F238E27FC236}">
                  <a16:creationId xmlns:a16="http://schemas.microsoft.com/office/drawing/2014/main" id="{874E47E9-47A6-48F2-9515-F53DABECF3E2}"/>
                </a:ext>
              </a:extLst>
            </p:cNvPr>
            <p:cNvSpPr/>
            <p:nvPr/>
          </p:nvSpPr>
          <p:spPr>
            <a:xfrm>
              <a:off x="966952" y="2107326"/>
              <a:ext cx="1019504" cy="399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1" name="Group 40">
            <a:extLst>
              <a:ext uri="{FF2B5EF4-FFF2-40B4-BE49-F238E27FC236}">
                <a16:creationId xmlns:a16="http://schemas.microsoft.com/office/drawing/2014/main" id="{F15CB266-AD39-4C68-8DA2-820A83644C45}"/>
              </a:ext>
            </a:extLst>
          </p:cNvPr>
          <p:cNvGrpSpPr/>
          <p:nvPr/>
        </p:nvGrpSpPr>
        <p:grpSpPr>
          <a:xfrm>
            <a:off x="6904858" y="1536569"/>
            <a:ext cx="4614042" cy="2660242"/>
            <a:chOff x="3878317" y="1818289"/>
            <a:chExt cx="8640160" cy="4305300"/>
          </a:xfrm>
        </p:grpSpPr>
        <p:pic>
          <p:nvPicPr>
            <p:cNvPr id="42" name="Picture 41">
              <a:extLst>
                <a:ext uri="{FF2B5EF4-FFF2-40B4-BE49-F238E27FC236}">
                  <a16:creationId xmlns:a16="http://schemas.microsoft.com/office/drawing/2014/main" id="{FFF3A810-8527-4292-8C85-C770433B35A2}"/>
                </a:ext>
              </a:extLst>
            </p:cNvPr>
            <p:cNvPicPr>
              <a:picLocks noChangeAspect="1"/>
            </p:cNvPicPr>
            <p:nvPr/>
          </p:nvPicPr>
          <p:blipFill rotWithShape="1">
            <a:blip r:embed="rId3">
              <a:clrChange>
                <a:clrFrom>
                  <a:srgbClr val="FFFFFF"/>
                </a:clrFrom>
                <a:clrTo>
                  <a:srgbClr val="FFFFFF">
                    <a:alpha val="0"/>
                  </a:srgbClr>
                </a:clrTo>
              </a:clrChange>
            </a:blip>
            <a:srcRect l="971" t="10317"/>
            <a:stretch/>
          </p:blipFill>
          <p:spPr>
            <a:xfrm>
              <a:off x="3878317" y="1818289"/>
              <a:ext cx="8640160" cy="4305300"/>
            </a:xfrm>
            <a:prstGeom prst="rect">
              <a:avLst/>
            </a:prstGeom>
          </p:spPr>
        </p:pic>
        <p:sp>
          <p:nvSpPr>
            <p:cNvPr id="43" name="Rectangle 42">
              <a:extLst>
                <a:ext uri="{FF2B5EF4-FFF2-40B4-BE49-F238E27FC236}">
                  <a16:creationId xmlns:a16="http://schemas.microsoft.com/office/drawing/2014/main" id="{65F119B7-ABFA-4817-9621-AF9DFB9A3A98}"/>
                </a:ext>
              </a:extLst>
            </p:cNvPr>
            <p:cNvSpPr/>
            <p:nvPr/>
          </p:nvSpPr>
          <p:spPr>
            <a:xfrm>
              <a:off x="3878317" y="1902373"/>
              <a:ext cx="1019504" cy="399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4" name="Rectangle: Rounded Corners 43">
            <a:extLst>
              <a:ext uri="{FF2B5EF4-FFF2-40B4-BE49-F238E27FC236}">
                <a16:creationId xmlns:a16="http://schemas.microsoft.com/office/drawing/2014/main" id="{B1822CD5-7CCC-4C52-AD8A-44C411301658}"/>
              </a:ext>
            </a:extLst>
          </p:cNvPr>
          <p:cNvSpPr/>
          <p:nvPr/>
        </p:nvSpPr>
        <p:spPr>
          <a:xfrm>
            <a:off x="836929" y="4475739"/>
            <a:ext cx="4614042" cy="1847786"/>
          </a:xfrm>
          <a:prstGeom prst="roundRect">
            <a:avLst>
              <a:gd name="adj" fmla="val 2325"/>
            </a:avLst>
          </a:prstGeom>
          <a:solidFill>
            <a:schemeClr val="tx1">
              <a:lumMod val="95000"/>
              <a:lumOff val="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2400" dirty="0">
                <a:latin typeface="Open Sans" panose="020B0606030504020204" pitchFamily="34" charset="0"/>
                <a:ea typeface="Open Sans" panose="020B0606030504020204" pitchFamily="34" charset="0"/>
                <a:cs typeface="Open Sans" panose="020B0606030504020204" pitchFamily="34" charset="0"/>
              </a:rPr>
              <a:t>Charging</a:t>
            </a:r>
          </a:p>
          <a:p>
            <a:pPr algn="just">
              <a:lnSpc>
                <a:spcPct val="89000"/>
              </a:lnSpc>
            </a:pPr>
            <a:r>
              <a:rPr lang="en-US" sz="1400" dirty="0">
                <a:latin typeface="Open Sans" panose="020B0606030504020204" pitchFamily="34" charset="0"/>
                <a:ea typeface="Open Sans" panose="020B0606030504020204" pitchFamily="34" charset="0"/>
                <a:cs typeface="Open Sans" panose="020B0606030504020204" pitchFamily="34" charset="0"/>
              </a:rPr>
              <a:t>When battery is connected to a power source, the cathode releases lithium ions and the released lithium ion moves to anode through the electrolyte and the electron through the external circuit.</a:t>
            </a:r>
            <a:endParaRPr lang="en-IN"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Rounded Corners 44">
            <a:extLst>
              <a:ext uri="{FF2B5EF4-FFF2-40B4-BE49-F238E27FC236}">
                <a16:creationId xmlns:a16="http://schemas.microsoft.com/office/drawing/2014/main" id="{98923FA6-12E2-4F02-ABD5-4BE4ED4B1A9A}"/>
              </a:ext>
            </a:extLst>
          </p:cNvPr>
          <p:cNvSpPr/>
          <p:nvPr/>
        </p:nvSpPr>
        <p:spPr>
          <a:xfrm>
            <a:off x="6904858" y="4475738"/>
            <a:ext cx="4614042" cy="1847786"/>
          </a:xfrm>
          <a:prstGeom prst="roundRect">
            <a:avLst>
              <a:gd name="adj" fmla="val 2325"/>
            </a:avLst>
          </a:prstGeom>
          <a:solidFill>
            <a:schemeClr val="tx1">
              <a:lumMod val="95000"/>
              <a:lumOff val="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2400" dirty="0">
                <a:latin typeface="Open Sans" panose="020B0606030504020204" pitchFamily="34" charset="0"/>
                <a:ea typeface="Open Sans" panose="020B0606030504020204" pitchFamily="34" charset="0"/>
                <a:cs typeface="Open Sans" panose="020B0606030504020204" pitchFamily="34" charset="0"/>
              </a:rPr>
              <a:t>Discharging/When In Use</a:t>
            </a:r>
          </a:p>
          <a:p>
            <a:pPr algn="just">
              <a:lnSpc>
                <a:spcPct val="89000"/>
              </a:lnSpc>
            </a:pPr>
            <a:r>
              <a:rPr lang="en-US" sz="1400" dirty="0">
                <a:latin typeface="Open Sans" panose="020B0606030504020204" pitchFamily="34" charset="0"/>
                <a:ea typeface="Open Sans" panose="020B0606030504020204" pitchFamily="34" charset="0"/>
                <a:cs typeface="Open Sans" panose="020B0606030504020204" pitchFamily="34" charset="0"/>
              </a:rPr>
              <a:t>When battery is connected to a load or when battery is used, the anode releases lithium ions and the released lithium ion moves to cathode through the electrolyte and the electron through the external circuit, i.e., through the load and thus the current flows from the cathode to anode.</a:t>
            </a:r>
            <a:endParaRPr lang="en-IN"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BA846607-FEC8-4148-9D73-2551BD2413C7}"/>
              </a:ext>
            </a:extLst>
          </p:cNvPr>
          <p:cNvSpPr txBox="1"/>
          <p:nvPr/>
        </p:nvSpPr>
        <p:spPr>
          <a:xfrm>
            <a:off x="9313479" y="6487035"/>
            <a:ext cx="2398413" cy="230832"/>
          </a:xfrm>
          <a:prstGeom prst="rect">
            <a:avLst/>
          </a:prstGeom>
          <a:noFill/>
        </p:spPr>
        <p:txBody>
          <a:bodyPr wrap="none" rtlCol="0">
            <a:spAutoFit/>
          </a:bodyPr>
          <a:lstStyle/>
          <a:p>
            <a:r>
              <a:rPr lang="en-IN" sz="900" dirty="0">
                <a:latin typeface="Open Sans" panose="020B0606030504020204" pitchFamily="34" charset="0"/>
                <a:ea typeface="Open Sans" panose="020B0606030504020204" pitchFamily="34" charset="0"/>
                <a:cs typeface="Open Sans" panose="020B0606030504020204" pitchFamily="34" charset="0"/>
              </a:rPr>
              <a:t>Image Source: </a:t>
            </a:r>
            <a:r>
              <a:rPr lang="en-IN" sz="900" dirty="0">
                <a:latin typeface="Open Sans" panose="020B0606030504020204" pitchFamily="34" charset="0"/>
                <a:ea typeface="Open Sans" panose="020B0606030504020204" pitchFamily="34" charset="0"/>
                <a:cs typeface="Open Sans" panose="020B0606030504020204" pitchFamily="34" charset="0"/>
                <a:hlinkClick r:id="rId4" tooltip="Click to view"/>
              </a:rPr>
              <a:t>U.S. Department of Energy</a:t>
            </a:r>
            <a:endParaRPr lang="en-IN" sz="9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250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847256-8716-4851-B4F3-5AF7A5BF2874}"/>
              </a:ext>
            </a:extLst>
          </p:cNvPr>
          <p:cNvSpPr txBox="1"/>
          <p:nvPr/>
        </p:nvSpPr>
        <p:spPr>
          <a:xfrm>
            <a:off x="774700" y="419100"/>
            <a:ext cx="6749348" cy="646331"/>
          </a:xfrm>
          <a:prstGeom prst="rect">
            <a:avLst/>
          </a:prstGeom>
          <a:noFill/>
        </p:spPr>
        <p:txBody>
          <a:bodyPr wrap="none" rtlCol="0">
            <a:spAutoFit/>
          </a:bodyPr>
          <a:lstStyle/>
          <a:p>
            <a:r>
              <a:rPr lang="en-US" sz="3600" dirty="0">
                <a:solidFill>
                  <a:srgbClr val="C00000"/>
                </a:solidFill>
                <a:latin typeface="Open Sans" panose="020B0606030504020204" pitchFamily="34" charset="0"/>
                <a:ea typeface="Open Sans" panose="020B0606030504020204" pitchFamily="34" charset="0"/>
                <a:cs typeface="Open Sans" panose="020B0606030504020204" pitchFamily="34" charset="0"/>
              </a:rPr>
              <a:t>SHIFT IN TECHNOLOGY FOCUS</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5437E9F5-2535-48EE-9B92-FA4AC497F7C0}"/>
              </a:ext>
            </a:extLst>
          </p:cNvPr>
          <p:cNvGrpSpPr/>
          <p:nvPr/>
        </p:nvGrpSpPr>
        <p:grpSpPr>
          <a:xfrm>
            <a:off x="934760" y="4905116"/>
            <a:ext cx="9055634" cy="981388"/>
            <a:chOff x="1372910" y="1626670"/>
            <a:chExt cx="9055634" cy="981388"/>
          </a:xfrm>
        </p:grpSpPr>
        <p:grpSp>
          <p:nvGrpSpPr>
            <p:cNvPr id="3" name="Group 2">
              <a:extLst>
                <a:ext uri="{FF2B5EF4-FFF2-40B4-BE49-F238E27FC236}">
                  <a16:creationId xmlns:a16="http://schemas.microsoft.com/office/drawing/2014/main" id="{77C6873B-C844-4B48-B3B3-5A29F67C108C}"/>
                </a:ext>
              </a:extLst>
            </p:cNvPr>
            <p:cNvGrpSpPr/>
            <p:nvPr/>
          </p:nvGrpSpPr>
          <p:grpSpPr>
            <a:xfrm>
              <a:off x="1372910" y="1626670"/>
              <a:ext cx="9055634" cy="981388"/>
              <a:chOff x="1372910" y="1626670"/>
              <a:chExt cx="9055634" cy="981388"/>
            </a:xfrm>
          </p:grpSpPr>
          <p:grpSp>
            <p:nvGrpSpPr>
              <p:cNvPr id="5" name="Group 4">
                <a:extLst>
                  <a:ext uri="{FF2B5EF4-FFF2-40B4-BE49-F238E27FC236}">
                    <a16:creationId xmlns:a16="http://schemas.microsoft.com/office/drawing/2014/main" id="{13163BFF-9481-44B8-88B2-FA06B3D372CF}"/>
                  </a:ext>
                </a:extLst>
              </p:cNvPr>
              <p:cNvGrpSpPr/>
              <p:nvPr/>
            </p:nvGrpSpPr>
            <p:grpSpPr>
              <a:xfrm>
                <a:off x="1372910" y="1626670"/>
                <a:ext cx="9055634" cy="981388"/>
                <a:chOff x="2271228" y="3333164"/>
                <a:chExt cx="9055634" cy="707886"/>
              </a:xfrm>
            </p:grpSpPr>
            <p:sp>
              <p:nvSpPr>
                <p:cNvPr id="19" name="Rectangle: Rounded Corners 18">
                  <a:extLst>
                    <a:ext uri="{FF2B5EF4-FFF2-40B4-BE49-F238E27FC236}">
                      <a16:creationId xmlns:a16="http://schemas.microsoft.com/office/drawing/2014/main" id="{E87E7F51-0D51-4E98-9597-32D53A652B56}"/>
                    </a:ext>
                  </a:extLst>
                </p:cNvPr>
                <p:cNvSpPr/>
                <p:nvPr/>
              </p:nvSpPr>
              <p:spPr>
                <a:xfrm>
                  <a:off x="2271228" y="3333164"/>
                  <a:ext cx="3683642" cy="707886"/>
                </a:xfrm>
                <a:prstGeom prst="roundRect">
                  <a:avLst>
                    <a:gd name="adj" fmla="val 13203"/>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algn="ctr"/>
                  <a:endParaRPr lang="en-US"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ight Arrow 3">
                  <a:extLst>
                    <a:ext uri="{FF2B5EF4-FFF2-40B4-BE49-F238E27FC236}">
                      <a16:creationId xmlns:a16="http://schemas.microsoft.com/office/drawing/2014/main" id="{2D9201C4-8946-4B41-96BA-50E5B5AB518C}"/>
                    </a:ext>
                  </a:extLst>
                </p:cNvPr>
                <p:cNvSpPr/>
                <p:nvPr/>
              </p:nvSpPr>
              <p:spPr>
                <a:xfrm>
                  <a:off x="5954870" y="3488393"/>
                  <a:ext cx="1051992" cy="409810"/>
                </a:xfrm>
                <a:prstGeom prs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Rounded Corners 21">
                  <a:extLst>
                    <a:ext uri="{FF2B5EF4-FFF2-40B4-BE49-F238E27FC236}">
                      <a16:creationId xmlns:a16="http://schemas.microsoft.com/office/drawing/2014/main" id="{1B23392D-5F65-45AB-AA35-74D49E85E046}"/>
                    </a:ext>
                  </a:extLst>
                </p:cNvPr>
                <p:cNvSpPr/>
                <p:nvPr/>
              </p:nvSpPr>
              <p:spPr>
                <a:xfrm>
                  <a:off x="7006862" y="3333164"/>
                  <a:ext cx="4320000" cy="707886"/>
                </a:xfrm>
                <a:prstGeom prst="roundRect">
                  <a:avLst>
                    <a:gd name="adj" fmla="val 1320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algn="ctr"/>
                  <a:endPar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2" name="TextBox 31">
                <a:extLst>
                  <a:ext uri="{FF2B5EF4-FFF2-40B4-BE49-F238E27FC236}">
                    <a16:creationId xmlns:a16="http://schemas.microsoft.com/office/drawing/2014/main" id="{7532EB5B-D786-4F02-8DB9-6C340774F89E}"/>
                  </a:ext>
                </a:extLst>
              </p:cNvPr>
              <p:cNvSpPr txBox="1"/>
              <p:nvPr/>
            </p:nvSpPr>
            <p:spPr>
              <a:xfrm>
                <a:off x="2544028" y="1860423"/>
                <a:ext cx="1163193" cy="400110"/>
              </a:xfrm>
              <a:prstGeom prst="rect">
                <a:avLst/>
              </a:prstGeom>
              <a:noFill/>
            </p:spPr>
            <p:txBody>
              <a:bodyPr wrap="square" rtlCol="0">
                <a:spAutoFit/>
              </a:bodyPr>
              <a:lstStyle/>
              <a:p>
                <a:r>
                  <a:rPr lang="en-US"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Anode</a:t>
                </a:r>
              </a:p>
            </p:txBody>
          </p:sp>
        </p:grpSp>
        <p:sp>
          <p:nvSpPr>
            <p:cNvPr id="33" name="TextBox 32">
              <a:extLst>
                <a:ext uri="{FF2B5EF4-FFF2-40B4-BE49-F238E27FC236}">
                  <a16:creationId xmlns:a16="http://schemas.microsoft.com/office/drawing/2014/main" id="{2FBC1DED-40CA-49D7-8418-B116B4FB515F}"/>
                </a:ext>
              </a:extLst>
            </p:cNvPr>
            <p:cNvSpPr txBox="1"/>
            <p:nvPr/>
          </p:nvSpPr>
          <p:spPr>
            <a:xfrm>
              <a:off x="6330424" y="1772004"/>
              <a:ext cx="3683642" cy="707886"/>
            </a:xfrm>
            <a:prstGeom prst="rect">
              <a:avLst/>
            </a:prstGeom>
            <a:noFill/>
          </p:spPr>
          <p:txBody>
            <a:bodyPr wrap="square" rtlCol="0">
              <a:spAutoFit/>
            </a:bodyPr>
            <a:lstStyle/>
            <a:p>
              <a:pPr marL="573088" algn="ctr"/>
              <a:r>
                <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rPr>
                <a:t>Replacing Graphite with Silicon</a:t>
              </a:r>
            </a:p>
          </p:txBody>
        </p:sp>
      </p:grpSp>
      <p:grpSp>
        <p:nvGrpSpPr>
          <p:cNvPr id="9" name="Group 8">
            <a:extLst>
              <a:ext uri="{FF2B5EF4-FFF2-40B4-BE49-F238E27FC236}">
                <a16:creationId xmlns:a16="http://schemas.microsoft.com/office/drawing/2014/main" id="{A58FAF25-21D2-4BBA-B1C4-395DE8312A19}"/>
              </a:ext>
            </a:extLst>
          </p:cNvPr>
          <p:cNvGrpSpPr/>
          <p:nvPr/>
        </p:nvGrpSpPr>
        <p:grpSpPr>
          <a:xfrm>
            <a:off x="934760" y="1556406"/>
            <a:ext cx="9055632" cy="981388"/>
            <a:chOff x="1372910" y="3055529"/>
            <a:chExt cx="9055632" cy="981388"/>
          </a:xfrm>
        </p:grpSpPr>
        <p:grpSp>
          <p:nvGrpSpPr>
            <p:cNvPr id="4" name="Group 3">
              <a:extLst>
                <a:ext uri="{FF2B5EF4-FFF2-40B4-BE49-F238E27FC236}">
                  <a16:creationId xmlns:a16="http://schemas.microsoft.com/office/drawing/2014/main" id="{7FA5511C-5BB9-4E9B-8DD1-E9E9769EA0F3}"/>
                </a:ext>
              </a:extLst>
            </p:cNvPr>
            <p:cNvGrpSpPr/>
            <p:nvPr/>
          </p:nvGrpSpPr>
          <p:grpSpPr>
            <a:xfrm>
              <a:off x="1372910" y="3055529"/>
              <a:ext cx="9055632" cy="981388"/>
              <a:chOff x="1372910" y="3055529"/>
              <a:chExt cx="9055632" cy="981388"/>
            </a:xfrm>
          </p:grpSpPr>
          <p:grpSp>
            <p:nvGrpSpPr>
              <p:cNvPr id="23" name="Group 22">
                <a:extLst>
                  <a:ext uri="{FF2B5EF4-FFF2-40B4-BE49-F238E27FC236}">
                    <a16:creationId xmlns:a16="http://schemas.microsoft.com/office/drawing/2014/main" id="{E8A5AFF0-4D7A-4163-ABEC-11E6DB256546}"/>
                  </a:ext>
                </a:extLst>
              </p:cNvPr>
              <p:cNvGrpSpPr/>
              <p:nvPr/>
            </p:nvGrpSpPr>
            <p:grpSpPr>
              <a:xfrm>
                <a:off x="1372910" y="3055529"/>
                <a:ext cx="9055632" cy="981388"/>
                <a:chOff x="2271228" y="3333164"/>
                <a:chExt cx="9055632" cy="707886"/>
              </a:xfrm>
            </p:grpSpPr>
            <p:sp>
              <p:nvSpPr>
                <p:cNvPr id="24" name="Rectangle: Rounded Corners 23">
                  <a:extLst>
                    <a:ext uri="{FF2B5EF4-FFF2-40B4-BE49-F238E27FC236}">
                      <a16:creationId xmlns:a16="http://schemas.microsoft.com/office/drawing/2014/main" id="{66A09615-E784-45EC-8CF9-74CA14D6A341}"/>
                    </a:ext>
                  </a:extLst>
                </p:cNvPr>
                <p:cNvSpPr/>
                <p:nvPr/>
              </p:nvSpPr>
              <p:spPr>
                <a:xfrm>
                  <a:off x="2271228" y="3333164"/>
                  <a:ext cx="3683642" cy="707886"/>
                </a:xfrm>
                <a:prstGeom prst="roundRect">
                  <a:avLst>
                    <a:gd name="adj" fmla="val 13203"/>
                  </a:avLst>
                </a:prstGeom>
                <a:noFill/>
                <a:ln w="28575">
                  <a:solidFill>
                    <a:srgbClr val="11C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a:endParaRPr lang="en-US"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ight Arrow 3">
                  <a:extLst>
                    <a:ext uri="{FF2B5EF4-FFF2-40B4-BE49-F238E27FC236}">
                      <a16:creationId xmlns:a16="http://schemas.microsoft.com/office/drawing/2014/main" id="{8A786344-87C8-4A19-B848-B4063CB2740F}"/>
                    </a:ext>
                  </a:extLst>
                </p:cNvPr>
                <p:cNvSpPr/>
                <p:nvPr/>
              </p:nvSpPr>
              <p:spPr>
                <a:xfrm>
                  <a:off x="5954870" y="3488393"/>
                  <a:ext cx="1051992" cy="409810"/>
                </a:xfrm>
                <a:prstGeom prst="rightArrow">
                  <a:avLst/>
                </a:prstGeom>
                <a:solidFill>
                  <a:srgbClr val="11C1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Rounded Corners 25">
                  <a:extLst>
                    <a:ext uri="{FF2B5EF4-FFF2-40B4-BE49-F238E27FC236}">
                      <a16:creationId xmlns:a16="http://schemas.microsoft.com/office/drawing/2014/main" id="{2A332042-1C06-41B9-AC18-C5E8A03066A6}"/>
                    </a:ext>
                  </a:extLst>
                </p:cNvPr>
                <p:cNvSpPr/>
                <p:nvPr/>
              </p:nvSpPr>
              <p:spPr>
                <a:xfrm>
                  <a:off x="7006860" y="3333164"/>
                  <a:ext cx="4320000" cy="707886"/>
                </a:xfrm>
                <a:prstGeom prst="roundRect">
                  <a:avLst>
                    <a:gd name="adj" fmla="val 13203"/>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a:endPar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4" name="TextBox 33">
                <a:extLst>
                  <a:ext uri="{FF2B5EF4-FFF2-40B4-BE49-F238E27FC236}">
                    <a16:creationId xmlns:a16="http://schemas.microsoft.com/office/drawing/2014/main" id="{F3EF8D96-0077-4BBE-B7B1-D691AA7A5F7A}"/>
                  </a:ext>
                </a:extLst>
              </p:cNvPr>
              <p:cNvSpPr txBox="1"/>
              <p:nvPr/>
            </p:nvSpPr>
            <p:spPr>
              <a:xfrm>
                <a:off x="2423160" y="3315390"/>
                <a:ext cx="1404931" cy="400110"/>
              </a:xfrm>
              <a:prstGeom prst="rect">
                <a:avLst/>
              </a:prstGeom>
              <a:noFill/>
            </p:spPr>
            <p:txBody>
              <a:bodyPr wrap="square" rtlCol="0">
                <a:spAutoFit/>
              </a:bodyPr>
              <a:lstStyle/>
              <a:p>
                <a:r>
                  <a:rPr lang="en-US"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Cathode</a:t>
                </a:r>
              </a:p>
            </p:txBody>
          </p:sp>
        </p:grpSp>
        <p:sp>
          <p:nvSpPr>
            <p:cNvPr id="35" name="TextBox 34">
              <a:extLst>
                <a:ext uri="{FF2B5EF4-FFF2-40B4-BE49-F238E27FC236}">
                  <a16:creationId xmlns:a16="http://schemas.microsoft.com/office/drawing/2014/main" id="{F9A60E1D-9FDD-4AE2-8FC6-68B36384B8C0}"/>
                </a:ext>
              </a:extLst>
            </p:cNvPr>
            <p:cNvSpPr txBox="1"/>
            <p:nvPr/>
          </p:nvSpPr>
          <p:spPr>
            <a:xfrm>
              <a:off x="5964330" y="3149969"/>
              <a:ext cx="3498523" cy="707886"/>
            </a:xfrm>
            <a:prstGeom prst="rect">
              <a:avLst/>
            </a:prstGeom>
            <a:noFill/>
          </p:spPr>
          <p:txBody>
            <a:bodyPr wrap="square" rtlCol="0">
              <a:spAutoFit/>
            </a:bodyPr>
            <a:lstStyle/>
            <a:p>
              <a:pPr marL="573088" algn="ctr"/>
              <a:r>
                <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rPr>
                <a:t>Reducing/Eliminating Cobalt Content</a:t>
              </a:r>
            </a:p>
          </p:txBody>
        </p:sp>
      </p:grpSp>
      <p:grpSp>
        <p:nvGrpSpPr>
          <p:cNvPr id="10" name="Group 9">
            <a:extLst>
              <a:ext uri="{FF2B5EF4-FFF2-40B4-BE49-F238E27FC236}">
                <a16:creationId xmlns:a16="http://schemas.microsoft.com/office/drawing/2014/main" id="{68B54A21-9A2A-4BAE-84DF-B6CDA3BD94F0}"/>
              </a:ext>
            </a:extLst>
          </p:cNvPr>
          <p:cNvGrpSpPr/>
          <p:nvPr/>
        </p:nvGrpSpPr>
        <p:grpSpPr>
          <a:xfrm>
            <a:off x="934760" y="3231493"/>
            <a:ext cx="9055634" cy="981388"/>
            <a:chOff x="1372910" y="4477159"/>
            <a:chExt cx="9055634" cy="981388"/>
          </a:xfrm>
        </p:grpSpPr>
        <p:grpSp>
          <p:nvGrpSpPr>
            <p:cNvPr id="6" name="Group 5">
              <a:extLst>
                <a:ext uri="{FF2B5EF4-FFF2-40B4-BE49-F238E27FC236}">
                  <a16:creationId xmlns:a16="http://schemas.microsoft.com/office/drawing/2014/main" id="{F5BC8D85-8EEB-442B-8AE4-66B8946BEA99}"/>
                </a:ext>
              </a:extLst>
            </p:cNvPr>
            <p:cNvGrpSpPr/>
            <p:nvPr/>
          </p:nvGrpSpPr>
          <p:grpSpPr>
            <a:xfrm>
              <a:off x="1372910" y="4477159"/>
              <a:ext cx="9055634" cy="981388"/>
              <a:chOff x="1372910" y="4477159"/>
              <a:chExt cx="9055634" cy="981388"/>
            </a:xfrm>
          </p:grpSpPr>
          <p:grpSp>
            <p:nvGrpSpPr>
              <p:cNvPr id="27" name="Group 26">
                <a:extLst>
                  <a:ext uri="{FF2B5EF4-FFF2-40B4-BE49-F238E27FC236}">
                    <a16:creationId xmlns:a16="http://schemas.microsoft.com/office/drawing/2014/main" id="{9FA74FA8-CFE7-4090-8626-8CB0FEBDCDE9}"/>
                  </a:ext>
                </a:extLst>
              </p:cNvPr>
              <p:cNvGrpSpPr/>
              <p:nvPr/>
            </p:nvGrpSpPr>
            <p:grpSpPr>
              <a:xfrm>
                <a:off x="1372910" y="4477159"/>
                <a:ext cx="9055634" cy="981388"/>
                <a:chOff x="2271228" y="3333164"/>
                <a:chExt cx="9055634" cy="707886"/>
              </a:xfrm>
            </p:grpSpPr>
            <p:sp>
              <p:nvSpPr>
                <p:cNvPr id="28" name="Rectangle: Rounded Corners 27">
                  <a:extLst>
                    <a:ext uri="{FF2B5EF4-FFF2-40B4-BE49-F238E27FC236}">
                      <a16:creationId xmlns:a16="http://schemas.microsoft.com/office/drawing/2014/main" id="{1222AF43-2DAE-4653-AEDE-BFCA76A14124}"/>
                    </a:ext>
                  </a:extLst>
                </p:cNvPr>
                <p:cNvSpPr/>
                <p:nvPr/>
              </p:nvSpPr>
              <p:spPr>
                <a:xfrm>
                  <a:off x="2271228" y="3333164"/>
                  <a:ext cx="3683642" cy="707886"/>
                </a:xfrm>
                <a:prstGeom prst="roundRect">
                  <a:avLst>
                    <a:gd name="adj" fmla="val 13203"/>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a:endParaRPr lang="en-US"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ight Arrow 3">
                  <a:extLst>
                    <a:ext uri="{FF2B5EF4-FFF2-40B4-BE49-F238E27FC236}">
                      <a16:creationId xmlns:a16="http://schemas.microsoft.com/office/drawing/2014/main" id="{C26C26A3-5941-44C1-AFCC-B5F983DF94DE}"/>
                    </a:ext>
                  </a:extLst>
                </p:cNvPr>
                <p:cNvSpPr/>
                <p:nvPr/>
              </p:nvSpPr>
              <p:spPr>
                <a:xfrm>
                  <a:off x="5954870" y="3488393"/>
                  <a:ext cx="1051992" cy="40981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Rounded Corners 29">
                  <a:extLst>
                    <a:ext uri="{FF2B5EF4-FFF2-40B4-BE49-F238E27FC236}">
                      <a16:creationId xmlns:a16="http://schemas.microsoft.com/office/drawing/2014/main" id="{14B7BA29-DAA2-4545-B9BD-97841E81B4DA}"/>
                    </a:ext>
                  </a:extLst>
                </p:cNvPr>
                <p:cNvSpPr/>
                <p:nvPr/>
              </p:nvSpPr>
              <p:spPr>
                <a:xfrm>
                  <a:off x="7006862" y="3333164"/>
                  <a:ext cx="4320000" cy="707886"/>
                </a:xfrm>
                <a:prstGeom prst="roundRect">
                  <a:avLst>
                    <a:gd name="adj" fmla="val 1320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a:endPar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6" name="TextBox 35">
                <a:extLst>
                  <a:ext uri="{FF2B5EF4-FFF2-40B4-BE49-F238E27FC236}">
                    <a16:creationId xmlns:a16="http://schemas.microsoft.com/office/drawing/2014/main" id="{1ECE7DFC-8B44-432F-A241-7C83438F06BF}"/>
                  </a:ext>
                </a:extLst>
              </p:cNvPr>
              <p:cNvSpPr txBox="1"/>
              <p:nvPr/>
            </p:nvSpPr>
            <p:spPr>
              <a:xfrm>
                <a:off x="2399814" y="4737020"/>
                <a:ext cx="1967902" cy="400110"/>
              </a:xfrm>
              <a:prstGeom prst="rect">
                <a:avLst/>
              </a:prstGeom>
              <a:noFill/>
            </p:spPr>
            <p:txBody>
              <a:bodyPr wrap="square" rtlCol="0">
                <a:spAutoFit/>
              </a:bodyPr>
              <a:lstStyle/>
              <a:p>
                <a:r>
                  <a:rPr lang="en-US"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Electrolyte</a:t>
                </a:r>
              </a:p>
            </p:txBody>
          </p:sp>
        </p:grpSp>
        <p:sp>
          <p:nvSpPr>
            <p:cNvPr id="37" name="TextBox 36">
              <a:extLst>
                <a:ext uri="{FF2B5EF4-FFF2-40B4-BE49-F238E27FC236}">
                  <a16:creationId xmlns:a16="http://schemas.microsoft.com/office/drawing/2014/main" id="{25BABBB0-4471-45DB-9BEA-EA0B31A6EA1B}"/>
                </a:ext>
              </a:extLst>
            </p:cNvPr>
            <p:cNvSpPr txBox="1"/>
            <p:nvPr/>
          </p:nvSpPr>
          <p:spPr>
            <a:xfrm>
              <a:off x="6330424" y="4626742"/>
              <a:ext cx="3683642" cy="707886"/>
            </a:xfrm>
            <a:prstGeom prst="rect">
              <a:avLst/>
            </a:prstGeom>
            <a:noFill/>
          </p:spPr>
          <p:txBody>
            <a:bodyPr wrap="square" rtlCol="0">
              <a:spAutoFit/>
            </a:bodyPr>
            <a:lstStyle/>
            <a:p>
              <a:pPr algn="ct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Using Solid-state Electrolyte instead of Liquid Electrolyte</a:t>
              </a:r>
            </a:p>
          </p:txBody>
        </p:sp>
      </p:grpSp>
    </p:spTree>
    <p:extLst>
      <p:ext uri="{BB962C8B-B14F-4D97-AF65-F5344CB8AC3E}">
        <p14:creationId xmlns:p14="http://schemas.microsoft.com/office/powerpoint/2010/main" val="13048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2E8E2-620D-44E0-A541-F8F6D7388C99}"/>
              </a:ext>
            </a:extLst>
          </p:cNvPr>
          <p:cNvPicPr>
            <a:picLocks noChangeAspect="1"/>
          </p:cNvPicPr>
          <p:nvPr/>
        </p:nvPicPr>
        <p:blipFill>
          <a:blip r:embed="rId2"/>
          <a:stretch>
            <a:fillRect/>
          </a:stretch>
        </p:blipFill>
        <p:spPr>
          <a:xfrm>
            <a:off x="814876" y="2330625"/>
            <a:ext cx="3048000" cy="1224448"/>
          </a:xfrm>
          <a:prstGeom prst="rect">
            <a:avLst/>
          </a:prstGeom>
        </p:spPr>
      </p:pic>
      <p:pic>
        <p:nvPicPr>
          <p:cNvPr id="6" name="Picture 5">
            <a:extLst>
              <a:ext uri="{FF2B5EF4-FFF2-40B4-BE49-F238E27FC236}">
                <a16:creationId xmlns:a16="http://schemas.microsoft.com/office/drawing/2014/main" id="{597C0882-F93B-42DD-A489-8D0DED52E51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8913784" y="5155328"/>
            <a:ext cx="2198716" cy="960003"/>
          </a:xfrm>
          <a:prstGeom prst="rect">
            <a:avLst/>
          </a:prstGeom>
        </p:spPr>
      </p:pic>
      <p:pic>
        <p:nvPicPr>
          <p:cNvPr id="8" name="Picture 7">
            <a:extLst>
              <a:ext uri="{FF2B5EF4-FFF2-40B4-BE49-F238E27FC236}">
                <a16:creationId xmlns:a16="http://schemas.microsoft.com/office/drawing/2014/main" id="{85EA2FBC-4AC8-4121-8205-73163C55642E}"/>
              </a:ext>
            </a:extLst>
          </p:cNvPr>
          <p:cNvPicPr>
            <a:picLocks noChangeAspect="1"/>
          </p:cNvPicPr>
          <p:nvPr/>
        </p:nvPicPr>
        <p:blipFill rotWithShape="1">
          <a:blip r:embed="rId5"/>
          <a:srcRect l="2562" t="5776"/>
          <a:stretch/>
        </p:blipFill>
        <p:spPr>
          <a:xfrm>
            <a:off x="8329126" y="2299216"/>
            <a:ext cx="3314377" cy="1118174"/>
          </a:xfrm>
          <a:prstGeom prst="rect">
            <a:avLst/>
          </a:prstGeom>
        </p:spPr>
      </p:pic>
      <p:pic>
        <p:nvPicPr>
          <p:cNvPr id="10" name="Picture 9">
            <a:extLst>
              <a:ext uri="{FF2B5EF4-FFF2-40B4-BE49-F238E27FC236}">
                <a16:creationId xmlns:a16="http://schemas.microsoft.com/office/drawing/2014/main" id="{680D8D48-8FBC-44C0-A6FC-1E80F244C6FE}"/>
              </a:ext>
            </a:extLst>
          </p:cNvPr>
          <p:cNvPicPr>
            <a:picLocks noChangeAspect="1"/>
          </p:cNvPicPr>
          <p:nvPr/>
        </p:nvPicPr>
        <p:blipFill>
          <a:blip r:embed="rId6"/>
          <a:stretch>
            <a:fillRect/>
          </a:stretch>
        </p:blipFill>
        <p:spPr>
          <a:xfrm>
            <a:off x="814876" y="3915151"/>
            <a:ext cx="3407109" cy="827088"/>
          </a:xfrm>
          <a:prstGeom prst="rect">
            <a:avLst/>
          </a:prstGeom>
        </p:spPr>
      </p:pic>
      <p:pic>
        <p:nvPicPr>
          <p:cNvPr id="14" name="Picture 13">
            <a:extLst>
              <a:ext uri="{FF2B5EF4-FFF2-40B4-BE49-F238E27FC236}">
                <a16:creationId xmlns:a16="http://schemas.microsoft.com/office/drawing/2014/main" id="{3D620CC4-E2AC-4725-AD8C-91957923FA57}"/>
              </a:ext>
            </a:extLst>
          </p:cNvPr>
          <p:cNvPicPr>
            <a:picLocks noChangeAspect="1"/>
          </p:cNvPicPr>
          <p:nvPr/>
        </p:nvPicPr>
        <p:blipFill>
          <a:blip r:embed="rId7"/>
          <a:stretch>
            <a:fillRect/>
          </a:stretch>
        </p:blipFill>
        <p:spPr>
          <a:xfrm>
            <a:off x="5154140" y="2420238"/>
            <a:ext cx="2149557" cy="991113"/>
          </a:xfrm>
          <a:prstGeom prst="rect">
            <a:avLst/>
          </a:prstGeom>
        </p:spPr>
      </p:pic>
      <p:pic>
        <p:nvPicPr>
          <p:cNvPr id="16" name="Picture 15">
            <a:extLst>
              <a:ext uri="{FF2B5EF4-FFF2-40B4-BE49-F238E27FC236}">
                <a16:creationId xmlns:a16="http://schemas.microsoft.com/office/drawing/2014/main" id="{AB231D10-9158-405A-9FB2-34651CE0406A}"/>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a:off x="4659191" y="3971364"/>
            <a:ext cx="3718560" cy="714661"/>
          </a:xfrm>
          <a:prstGeom prst="rect">
            <a:avLst/>
          </a:prstGeom>
        </p:spPr>
      </p:pic>
      <p:pic>
        <p:nvPicPr>
          <p:cNvPr id="18" name="Picture 17">
            <a:extLst>
              <a:ext uri="{FF2B5EF4-FFF2-40B4-BE49-F238E27FC236}">
                <a16:creationId xmlns:a16="http://schemas.microsoft.com/office/drawing/2014/main" id="{4457B268-CE19-4485-836F-4D278E570475}"/>
              </a:ext>
            </a:extLst>
          </p:cNvPr>
          <p:cNvPicPr>
            <a:picLocks noChangeAspect="1"/>
          </p:cNvPicPr>
          <p:nvPr/>
        </p:nvPicPr>
        <p:blipFill rotWithShape="1">
          <a:blip r:embed="rId10"/>
          <a:srcRect t="12434"/>
          <a:stretch/>
        </p:blipFill>
        <p:spPr>
          <a:xfrm>
            <a:off x="814876" y="5207146"/>
            <a:ext cx="2756778" cy="959777"/>
          </a:xfrm>
          <a:prstGeom prst="rect">
            <a:avLst/>
          </a:prstGeom>
        </p:spPr>
      </p:pic>
      <p:pic>
        <p:nvPicPr>
          <p:cNvPr id="20" name="Picture 19">
            <a:extLst>
              <a:ext uri="{FF2B5EF4-FFF2-40B4-BE49-F238E27FC236}">
                <a16:creationId xmlns:a16="http://schemas.microsoft.com/office/drawing/2014/main" id="{1787C4CE-FC0C-441C-B3D8-E4197FF98820}"/>
              </a:ext>
            </a:extLst>
          </p:cNvPr>
          <p:cNvPicPr>
            <a:picLocks noChangeAspect="1"/>
          </p:cNvPicPr>
          <p:nvPr/>
        </p:nvPicPr>
        <p:blipFill>
          <a:blip r:embed="rId11"/>
          <a:stretch>
            <a:fillRect/>
          </a:stretch>
        </p:blipFill>
        <p:spPr>
          <a:xfrm>
            <a:off x="4922912" y="5452489"/>
            <a:ext cx="2880351" cy="662842"/>
          </a:xfrm>
          <a:prstGeom prst="rect">
            <a:avLst/>
          </a:prstGeom>
        </p:spPr>
      </p:pic>
      <p:pic>
        <p:nvPicPr>
          <p:cNvPr id="5" name="Picture 4">
            <a:extLst>
              <a:ext uri="{FF2B5EF4-FFF2-40B4-BE49-F238E27FC236}">
                <a16:creationId xmlns:a16="http://schemas.microsoft.com/office/drawing/2014/main" id="{6675D95F-F60B-4F55-9284-1FB914A53A48}"/>
              </a:ext>
            </a:extLst>
          </p:cNvPr>
          <p:cNvPicPr>
            <a:picLocks noChangeAspect="1"/>
          </p:cNvPicPr>
          <p:nvPr/>
        </p:nvPicPr>
        <p:blipFill>
          <a:blip r:embed="rId12"/>
          <a:stretch>
            <a:fillRect/>
          </a:stretch>
        </p:blipFill>
        <p:spPr>
          <a:xfrm>
            <a:off x="8580383" y="3971364"/>
            <a:ext cx="3390900" cy="714375"/>
          </a:xfrm>
          <a:prstGeom prst="rect">
            <a:avLst/>
          </a:prstGeom>
        </p:spPr>
      </p:pic>
      <p:sp>
        <p:nvSpPr>
          <p:cNvPr id="13" name="TextBox 12">
            <a:extLst>
              <a:ext uri="{FF2B5EF4-FFF2-40B4-BE49-F238E27FC236}">
                <a16:creationId xmlns:a16="http://schemas.microsoft.com/office/drawing/2014/main" id="{D4DA0BB9-4036-401B-AC93-AA4077F651D6}"/>
              </a:ext>
            </a:extLst>
          </p:cNvPr>
          <p:cNvSpPr txBox="1"/>
          <p:nvPr/>
        </p:nvSpPr>
        <p:spPr>
          <a:xfrm>
            <a:off x="774700" y="419100"/>
            <a:ext cx="11196583" cy="1200329"/>
          </a:xfrm>
          <a:prstGeom prst="rect">
            <a:avLst/>
          </a:prstGeom>
          <a:noFill/>
        </p:spPr>
        <p:txBody>
          <a:bodyPr wrap="square" rtlCol="0">
            <a:spAutoFit/>
          </a:bodyPr>
          <a:lstStyle/>
          <a:p>
            <a:r>
              <a:rPr lang="en-US" sz="3600" dirty="0">
                <a:solidFill>
                  <a:srgbClr val="C00000"/>
                </a:solidFill>
                <a:latin typeface="Open Sans" panose="020B0606030504020204" pitchFamily="34" charset="0"/>
                <a:ea typeface="Open Sans" panose="020B0606030504020204" pitchFamily="34" charset="0"/>
                <a:cs typeface="Open Sans" panose="020B0606030504020204" pitchFamily="34" charset="0"/>
              </a:rPr>
              <a:t>STARTUPS- AUTOMOTIVE LI-ION BATTERY MANUFACTURER</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772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4BB447-9E3D-4934-B257-40E016C16538}"/>
              </a:ext>
            </a:extLst>
          </p:cNvPr>
          <p:cNvSpPr txBox="1"/>
          <p:nvPr/>
        </p:nvSpPr>
        <p:spPr>
          <a:xfrm>
            <a:off x="774700" y="419100"/>
            <a:ext cx="11196583" cy="1200329"/>
          </a:xfrm>
          <a:prstGeom prst="rect">
            <a:avLst/>
          </a:prstGeom>
          <a:noFill/>
        </p:spPr>
        <p:txBody>
          <a:bodyPr wrap="square" rtlCol="0">
            <a:spAutoFit/>
          </a:bodyPr>
          <a:lstStyle/>
          <a:p>
            <a:r>
              <a:rPr lang="en-US" sz="3600" dirty="0">
                <a:solidFill>
                  <a:srgbClr val="C00000"/>
                </a:solidFill>
                <a:latin typeface="Open Sans" panose="020B0606030504020204" pitchFamily="34" charset="0"/>
                <a:ea typeface="Open Sans" panose="020B0606030504020204" pitchFamily="34" charset="0"/>
                <a:cs typeface="Open Sans" panose="020B0606030504020204" pitchFamily="34" charset="0"/>
              </a:rPr>
              <a:t>TOP PLAYERS- AUTOMOTIVE LI-ION BATTERY MANUFACTURER</a:t>
            </a:r>
            <a:endParaRPr lang="en-IN"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5702F3FE-DDA6-4BDD-A792-32A3EC16B668}"/>
              </a:ext>
            </a:extLst>
          </p:cNvPr>
          <p:cNvPicPr>
            <a:picLocks noChangeAspect="1"/>
          </p:cNvPicPr>
          <p:nvPr/>
        </p:nvPicPr>
        <p:blipFill>
          <a:blip r:embed="rId2"/>
          <a:stretch>
            <a:fillRect/>
          </a:stretch>
        </p:blipFill>
        <p:spPr>
          <a:xfrm>
            <a:off x="827263" y="2419105"/>
            <a:ext cx="2847975" cy="664801"/>
          </a:xfrm>
          <a:prstGeom prst="rect">
            <a:avLst/>
          </a:prstGeom>
        </p:spPr>
      </p:pic>
      <p:pic>
        <p:nvPicPr>
          <p:cNvPr id="7" name="Picture 6">
            <a:extLst>
              <a:ext uri="{FF2B5EF4-FFF2-40B4-BE49-F238E27FC236}">
                <a16:creationId xmlns:a16="http://schemas.microsoft.com/office/drawing/2014/main" id="{E4245C9C-7610-43AA-8905-60E3A15C1FE8}"/>
              </a:ext>
            </a:extLst>
          </p:cNvPr>
          <p:cNvPicPr>
            <a:picLocks noChangeAspect="1"/>
          </p:cNvPicPr>
          <p:nvPr/>
        </p:nvPicPr>
        <p:blipFill>
          <a:blip r:embed="rId3"/>
          <a:stretch>
            <a:fillRect/>
          </a:stretch>
        </p:blipFill>
        <p:spPr>
          <a:xfrm>
            <a:off x="4760914" y="2510718"/>
            <a:ext cx="2909887" cy="524456"/>
          </a:xfrm>
          <a:prstGeom prst="rect">
            <a:avLst/>
          </a:prstGeom>
        </p:spPr>
      </p:pic>
      <p:pic>
        <p:nvPicPr>
          <p:cNvPr id="9" name="Picture 8">
            <a:extLst>
              <a:ext uri="{FF2B5EF4-FFF2-40B4-BE49-F238E27FC236}">
                <a16:creationId xmlns:a16="http://schemas.microsoft.com/office/drawing/2014/main" id="{3AB12985-2228-41C4-BC83-DA0BFA123295}"/>
              </a:ext>
            </a:extLst>
          </p:cNvPr>
          <p:cNvPicPr>
            <a:picLocks noChangeAspect="1"/>
          </p:cNvPicPr>
          <p:nvPr/>
        </p:nvPicPr>
        <p:blipFill>
          <a:blip r:embed="rId4"/>
          <a:stretch>
            <a:fillRect/>
          </a:stretch>
        </p:blipFill>
        <p:spPr>
          <a:xfrm>
            <a:off x="8584560" y="2441494"/>
            <a:ext cx="2909887" cy="662903"/>
          </a:xfrm>
          <a:prstGeom prst="rect">
            <a:avLst/>
          </a:prstGeom>
        </p:spPr>
      </p:pic>
      <p:pic>
        <p:nvPicPr>
          <p:cNvPr id="11" name="Picture 10">
            <a:extLst>
              <a:ext uri="{FF2B5EF4-FFF2-40B4-BE49-F238E27FC236}">
                <a16:creationId xmlns:a16="http://schemas.microsoft.com/office/drawing/2014/main" id="{328B55C9-8D1D-4CE7-8805-530120DFF7B1}"/>
              </a:ext>
            </a:extLst>
          </p:cNvPr>
          <p:cNvPicPr>
            <a:picLocks noChangeAspect="1"/>
          </p:cNvPicPr>
          <p:nvPr/>
        </p:nvPicPr>
        <p:blipFill rotWithShape="1">
          <a:blip r:embed="rId5"/>
          <a:srcRect l="1929"/>
          <a:stretch/>
        </p:blipFill>
        <p:spPr>
          <a:xfrm>
            <a:off x="827264" y="3681538"/>
            <a:ext cx="2847975" cy="1111615"/>
          </a:xfrm>
          <a:prstGeom prst="rect">
            <a:avLst/>
          </a:prstGeom>
        </p:spPr>
      </p:pic>
      <p:pic>
        <p:nvPicPr>
          <p:cNvPr id="13" name="Picture 12">
            <a:extLst>
              <a:ext uri="{FF2B5EF4-FFF2-40B4-BE49-F238E27FC236}">
                <a16:creationId xmlns:a16="http://schemas.microsoft.com/office/drawing/2014/main" id="{8A946304-ED54-4A24-9061-D33DAA37F16D}"/>
              </a:ext>
            </a:extLst>
          </p:cNvPr>
          <p:cNvPicPr>
            <a:picLocks noChangeAspect="1"/>
          </p:cNvPicPr>
          <p:nvPr/>
        </p:nvPicPr>
        <p:blipFill rotWithShape="1">
          <a:blip r:embed="rId6"/>
          <a:srcRect l="1895" t="15646"/>
          <a:stretch/>
        </p:blipFill>
        <p:spPr>
          <a:xfrm>
            <a:off x="4760914" y="3516052"/>
            <a:ext cx="2576515" cy="1277101"/>
          </a:xfrm>
          <a:prstGeom prst="rect">
            <a:avLst/>
          </a:prstGeom>
        </p:spPr>
      </p:pic>
      <p:pic>
        <p:nvPicPr>
          <p:cNvPr id="15" name="Picture 14">
            <a:extLst>
              <a:ext uri="{FF2B5EF4-FFF2-40B4-BE49-F238E27FC236}">
                <a16:creationId xmlns:a16="http://schemas.microsoft.com/office/drawing/2014/main" id="{8C6BB34B-4108-407C-B29E-3FCD8C182B49}"/>
              </a:ext>
            </a:extLst>
          </p:cNvPr>
          <p:cNvPicPr>
            <a:picLocks noChangeAspect="1"/>
          </p:cNvPicPr>
          <p:nvPr/>
        </p:nvPicPr>
        <p:blipFill>
          <a:blip r:embed="rId7"/>
          <a:stretch>
            <a:fillRect/>
          </a:stretch>
        </p:blipFill>
        <p:spPr>
          <a:xfrm>
            <a:off x="5148943" y="5114141"/>
            <a:ext cx="1800458" cy="1282144"/>
          </a:xfrm>
          <a:prstGeom prst="rect">
            <a:avLst/>
          </a:prstGeom>
        </p:spPr>
      </p:pic>
      <p:pic>
        <p:nvPicPr>
          <p:cNvPr id="20" name="Picture 19">
            <a:extLst>
              <a:ext uri="{FF2B5EF4-FFF2-40B4-BE49-F238E27FC236}">
                <a16:creationId xmlns:a16="http://schemas.microsoft.com/office/drawing/2014/main" id="{258BAC83-16C9-49E0-AC8E-E85FE02A3194}"/>
              </a:ext>
            </a:extLst>
          </p:cNvPr>
          <p:cNvPicPr>
            <a:picLocks noChangeAspect="1"/>
          </p:cNvPicPr>
          <p:nvPr/>
        </p:nvPicPr>
        <p:blipFill>
          <a:blip r:embed="rId8"/>
          <a:stretch>
            <a:fillRect/>
          </a:stretch>
        </p:blipFill>
        <p:spPr>
          <a:xfrm>
            <a:off x="8584560" y="3361282"/>
            <a:ext cx="2510088" cy="1541911"/>
          </a:xfrm>
          <a:prstGeom prst="rect">
            <a:avLst/>
          </a:prstGeom>
        </p:spPr>
      </p:pic>
      <p:pic>
        <p:nvPicPr>
          <p:cNvPr id="22" name="Picture 21">
            <a:extLst>
              <a:ext uri="{FF2B5EF4-FFF2-40B4-BE49-F238E27FC236}">
                <a16:creationId xmlns:a16="http://schemas.microsoft.com/office/drawing/2014/main" id="{B6D86709-2D5F-478F-9006-68DCA0ACAA35}"/>
              </a:ext>
            </a:extLst>
          </p:cNvPr>
          <p:cNvPicPr>
            <a:picLocks noChangeAspect="1"/>
          </p:cNvPicPr>
          <p:nvPr/>
        </p:nvPicPr>
        <p:blipFill>
          <a:blip r:embed="rId9"/>
          <a:stretch>
            <a:fillRect/>
          </a:stretch>
        </p:blipFill>
        <p:spPr>
          <a:xfrm>
            <a:off x="1478992" y="5137267"/>
            <a:ext cx="1544521" cy="1259018"/>
          </a:xfrm>
          <a:prstGeom prst="rect">
            <a:avLst/>
          </a:prstGeom>
        </p:spPr>
      </p:pic>
      <p:pic>
        <p:nvPicPr>
          <p:cNvPr id="26" name="Picture 25">
            <a:extLst>
              <a:ext uri="{FF2B5EF4-FFF2-40B4-BE49-F238E27FC236}">
                <a16:creationId xmlns:a16="http://schemas.microsoft.com/office/drawing/2014/main" id="{62D50CF9-33BF-4E38-96B1-B8F6EE5D5BFE}"/>
              </a:ext>
            </a:extLst>
          </p:cNvPr>
          <p:cNvPicPr>
            <a:picLocks noChangeAspect="1"/>
          </p:cNvPicPr>
          <p:nvPr/>
        </p:nvPicPr>
        <p:blipFill rotWithShape="1">
          <a:blip r:embed="rId10"/>
          <a:srcRect t="6181"/>
          <a:stretch/>
        </p:blipFill>
        <p:spPr>
          <a:xfrm>
            <a:off x="8431134" y="4996205"/>
            <a:ext cx="3216737" cy="1282144"/>
          </a:xfrm>
          <a:prstGeom prst="rect">
            <a:avLst/>
          </a:prstGeom>
        </p:spPr>
      </p:pic>
    </p:spTree>
    <p:extLst>
      <p:ext uri="{BB962C8B-B14F-4D97-AF65-F5344CB8AC3E}">
        <p14:creationId xmlns:p14="http://schemas.microsoft.com/office/powerpoint/2010/main" val="424138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AFAC26-AB01-4FEB-9C61-8F5D341B0BA6}"/>
              </a:ext>
            </a:extLst>
          </p:cNvPr>
          <p:cNvSpPr>
            <a:spLocks noChangeArrowheads="1"/>
          </p:cNvSpPr>
          <p:nvPr/>
        </p:nvSpPr>
        <p:spPr bwMode="auto">
          <a:xfrm>
            <a:off x="2962844" y="1818708"/>
            <a:ext cx="7298756" cy="80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26979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rgbClr val="7B2F3D"/>
                </a:solidFill>
                <a:effectLst/>
                <a:latin typeface="Open Sans" panose="020B0606030504020204" pitchFamily="34" charset="0"/>
                <a:cs typeface="Open Sans" panose="020B0606030504020204" pitchFamily="34" charset="0"/>
              </a:rPr>
              <a:t>Have a Query, contact us!</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EC3466A1-F760-43F1-9623-7E9D9A2A0167}"/>
              </a:ext>
            </a:extLst>
          </p:cNvPr>
          <p:cNvSpPr txBox="1">
            <a:spLocks noChangeArrowheads="1"/>
          </p:cNvSpPr>
          <p:nvPr/>
        </p:nvSpPr>
        <p:spPr bwMode="auto">
          <a:xfrm>
            <a:off x="4591986" y="3063983"/>
            <a:ext cx="3627454" cy="140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7B2F3D"/>
                </a:solidFill>
                <a:effectLst/>
                <a:latin typeface="Open Sans" panose="020B0606030504020204" pitchFamily="34" charset="0"/>
                <a:ea typeface="Calibri" panose="020F0502020204030204" pitchFamily="34" charset="0"/>
                <a:cs typeface="Open Sans" panose="020B0606030504020204" pitchFamily="34" charset="0"/>
              </a:rPr>
              <a:t>E: </a:t>
            </a:r>
            <a:r>
              <a:rPr kumimoji="0" lang="en-US" altLang="en-US" b="0" i="0" u="none" strike="noStrike" cap="none" normalizeH="0" baseline="0" dirty="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hlinkClick r:id="rId2"/>
              </a:rPr>
              <a:t>contact@bayslope.com</a:t>
            </a:r>
            <a:endParaRPr kumimoji="0" lang="en-US" altLang="en-US"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7B2F3D"/>
                </a:solidFill>
                <a:effectLst/>
                <a:latin typeface="Open Sans" panose="020B0606030504020204" pitchFamily="34" charset="0"/>
                <a:ea typeface="Calibri" panose="020F0502020204030204" pitchFamily="34" charset="0"/>
                <a:cs typeface="Open Sans" panose="020B0606030504020204" pitchFamily="34" charset="0"/>
              </a:rPr>
              <a:t>P: +1 646-349-9293 (US)</a:t>
            </a:r>
            <a:endParaRPr kumimoji="0" lang="en-US" altLang="en-US"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7B2F3D"/>
                </a:solidFill>
                <a:effectLst/>
                <a:latin typeface="Open Sans" panose="020B0606030504020204" pitchFamily="34" charset="0"/>
                <a:ea typeface="Calibri" panose="020F0502020204030204" pitchFamily="34" charset="0"/>
                <a:cs typeface="Open Sans" panose="020B0606030504020204" pitchFamily="34" charset="0"/>
              </a:rPr>
              <a:t>P: +91 844-775-1586 (India)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9E54D232-1413-4B2F-A3EC-F6AD54962042}"/>
              </a:ext>
            </a:extLst>
          </p:cNvPr>
          <p:cNvSpPr>
            <a:spLocks noChangeArrowheads="1"/>
          </p:cNvSpPr>
          <p:nvPr/>
        </p:nvSpPr>
        <p:spPr bwMode="auto">
          <a:xfrm>
            <a:off x="3166712" y="2767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spTree>
    <p:extLst>
      <p:ext uri="{BB962C8B-B14F-4D97-AF65-F5344CB8AC3E}">
        <p14:creationId xmlns:p14="http://schemas.microsoft.com/office/powerpoint/2010/main" val="1556665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447</Words>
  <Application>Microsoft Office PowerPoint</Application>
  <PresentationFormat>Widescreen</PresentationFormat>
  <Paragraphs>33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Author</cp:lastModifiedBy>
  <cp:revision>123</cp:revision>
  <dcterms:created xsi:type="dcterms:W3CDTF">2021-08-31T09:37:08Z</dcterms:created>
  <dcterms:modified xsi:type="dcterms:W3CDTF">2021-09-02T12:53:00Z</dcterms:modified>
</cp:coreProperties>
</file>